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Amatic SC"/>
      <p:regular r:id="rId40"/>
      <p:bold r:id="rId41"/>
    </p:embeddedFont>
    <p:embeddedFont>
      <p:font typeface="Poppins"/>
      <p:regular r:id="rId42"/>
      <p:bold r:id="rId43"/>
      <p:italic r:id="rId44"/>
      <p:boldItalic r:id="rId45"/>
    </p:embeddedFont>
    <p:embeddedFont>
      <p:font typeface="Source Code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Poppins-regular.fntdata"/><Relationship Id="rId41" Type="http://schemas.openxmlformats.org/officeDocument/2006/relationships/font" Target="fonts/AmaticSC-bold.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SourceCodePro-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italic.fntdata"/><Relationship Id="rId47" Type="http://schemas.openxmlformats.org/officeDocument/2006/relationships/font" Target="fonts/SourceCodePro-bold.fntdata"/><Relationship Id="rId49"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c6317b48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c6317b48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c6317b4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c6317b4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f1e8381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f1e8381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f1e83813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f1e83813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c6317b48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c6317b48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f1e83813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f1e83813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f1e83813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f1e83813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c6317b48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c6317b48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f1e8381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f1e8381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f1e83813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f1e83813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0c6317b48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0c6317b48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c6317b48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0c6317b48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f1e83813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f1e83813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f1e8381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f1e8381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c6317b48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c6317b48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f1e83813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f1e83813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c6317b48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c6317b48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faf02539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0faf02539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e3d0b8c4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e3d0b8c4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e3d0b8c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e3d0b8c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e3d0b8c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e3d0b8c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c6317b48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c6317b48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e3d0b8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e3d0b8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e3d0b8c4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e3d0b8c4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f8b3c50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0f8b3c50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f8b3c50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f8b3c50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e3d0b8c4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0e3d0b8c4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c6317b4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c6317b4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f1e83813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f1e83813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0faf02539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0faf0253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faf025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faf025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faf02539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faf02539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c6317b48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c6317b48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Qye-z8fFO35XAp3gd_0b5te4xdZsg6r1/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Y-a-MycvDhfM2d5P-7H-Lh9PC2ONLg3z/view" TargetMode="Externa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siWlpgdxq6Cutvb_SsKOQ3B-ng4nfEEr/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30.jpg"/><Relationship Id="rId5"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kKy4W-lVvmU1B4B8AMpn4RlY93oRbHX/view" TargetMode="External"/><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O5PEnrptl15pzbIeZDD4Q-orc9QlyGBd/view"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aOk3-Ic6hd4-d5exT34PbUYgku1_sFCW/view" TargetMode="External"/><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1507500"/>
            <a:ext cx="8520600" cy="212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9000"/>
              <a:t>MUSIC AT ABINGDON</a:t>
            </a:r>
            <a:endParaRPr sz="9000"/>
          </a:p>
        </p:txBody>
      </p:sp>
      <p:pic>
        <p:nvPicPr>
          <p:cNvPr id="57" name="Google Shape;57;p13"/>
          <p:cNvPicPr preferRelativeResize="0"/>
          <p:nvPr/>
        </p:nvPicPr>
        <p:blipFill>
          <a:blip r:embed="rId3">
            <a:alphaModFix/>
          </a:blip>
          <a:stretch>
            <a:fillRect/>
          </a:stretch>
        </p:blipFill>
        <p:spPr>
          <a:xfrm>
            <a:off x="178425" y="161038"/>
            <a:ext cx="1382851" cy="1382851"/>
          </a:xfrm>
          <a:prstGeom prst="rect">
            <a:avLst/>
          </a:prstGeom>
          <a:noFill/>
          <a:ln>
            <a:noFill/>
          </a:ln>
        </p:spPr>
      </p:pic>
      <p:pic>
        <p:nvPicPr>
          <p:cNvPr id="58" name="Google Shape;58;p13"/>
          <p:cNvPicPr preferRelativeResize="0"/>
          <p:nvPr/>
        </p:nvPicPr>
        <p:blipFill>
          <a:blip r:embed="rId3">
            <a:alphaModFix/>
          </a:blip>
          <a:stretch>
            <a:fillRect/>
          </a:stretch>
        </p:blipFill>
        <p:spPr>
          <a:xfrm>
            <a:off x="7608050" y="161038"/>
            <a:ext cx="1382851" cy="1382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292850"/>
            <a:ext cx="22035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KINDERGARTEN</a:t>
            </a:r>
            <a:endParaRPr/>
          </a:p>
        </p:txBody>
      </p:sp>
      <p:sp>
        <p:nvSpPr>
          <p:cNvPr id="121" name="Google Shape;121;p22"/>
          <p:cNvSpPr txBox="1"/>
          <p:nvPr>
            <p:ph idx="1" type="body"/>
          </p:nvPr>
        </p:nvSpPr>
        <p:spPr>
          <a:xfrm>
            <a:off x="311700" y="990250"/>
            <a:ext cx="8520600" cy="40626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215532"/>
              <a:buChar char="●"/>
            </a:pPr>
            <a:r>
              <a:rPr lang="en"/>
              <a:t>Continued development of repertoire of songs, rhymes/poems, movement, dances, and song stories which can be used in later grades to teach concepts</a:t>
            </a:r>
            <a:br>
              <a:rPr lang="en"/>
            </a:br>
            <a:endParaRPr sz="835"/>
          </a:p>
          <a:p>
            <a:pPr indent="-308610" lvl="0" marL="457200" rtl="0" algn="l">
              <a:spcBef>
                <a:spcPts val="0"/>
              </a:spcBef>
              <a:spcAft>
                <a:spcPts val="0"/>
              </a:spcAft>
              <a:buSzPct val="100135"/>
              <a:buChar char="●"/>
            </a:pPr>
            <a:r>
              <a:rPr lang="en" sz="1797"/>
              <a:t>Mostly hand percussion instruments, but also some initial experiences with pitched percussion (glockenspiels, xylophones)</a:t>
            </a:r>
            <a:br>
              <a:rPr lang="en" sz="1929"/>
            </a:br>
            <a:endParaRPr sz="929"/>
          </a:p>
          <a:p>
            <a:pPr indent="-327045" lvl="0" marL="3771900" rtl="0" algn="l">
              <a:spcBef>
                <a:spcPts val="0"/>
              </a:spcBef>
              <a:spcAft>
                <a:spcPts val="0"/>
              </a:spcAft>
              <a:buSzPct val="125606"/>
              <a:buChar char="●"/>
            </a:pPr>
            <a:r>
              <a:rPr lang="en" sz="1763"/>
              <a:t>Some introduction to symbolic notation in preparation for music reading concepts (i.e. long/short, melodic contour shapes, syllabic/rhythmic connection)</a:t>
            </a:r>
            <a:br>
              <a:rPr lang="en" sz="2214"/>
            </a:br>
            <a:endParaRPr sz="2214"/>
          </a:p>
          <a:p>
            <a:pPr indent="-315574" lvl="0" marL="3771900" rtl="0" algn="l">
              <a:spcBef>
                <a:spcPts val="0"/>
              </a:spcBef>
              <a:spcAft>
                <a:spcPts val="0"/>
              </a:spcAft>
              <a:buClr>
                <a:schemeClr val="accent1"/>
              </a:buClr>
              <a:buSzPct val="100000"/>
              <a:buChar char="●"/>
            </a:pPr>
            <a:r>
              <a:rPr lang="en" sz="1956">
                <a:solidFill>
                  <a:schemeClr val="accent1"/>
                </a:solidFill>
              </a:rPr>
              <a:t>S</a:t>
            </a:r>
            <a:r>
              <a:rPr lang="en" sz="1956">
                <a:solidFill>
                  <a:schemeClr val="accent1"/>
                </a:solidFill>
              </a:rPr>
              <a:t>ongs with Sol, Mi, La using hand signs, ear-training (echo/inner-hearing)</a:t>
            </a:r>
            <a:endParaRPr sz="1956">
              <a:solidFill>
                <a:schemeClr val="accent1"/>
              </a:solidFill>
            </a:endParaRPr>
          </a:p>
          <a:p>
            <a:pPr indent="0" lvl="0" marL="457200" rtl="0" algn="l">
              <a:spcBef>
                <a:spcPts val="1200"/>
              </a:spcBef>
              <a:spcAft>
                <a:spcPts val="0"/>
              </a:spcAft>
              <a:buNone/>
            </a:pPr>
            <a:r>
              <a:t/>
            </a:r>
            <a:endParaRPr sz="1956">
              <a:solidFill>
                <a:srgbClr val="9900FF"/>
              </a:solidFill>
            </a:endParaRPr>
          </a:p>
          <a:p>
            <a:pPr indent="-315574" lvl="0" marL="3771900" rtl="0" algn="l">
              <a:spcBef>
                <a:spcPts val="1200"/>
              </a:spcBef>
              <a:spcAft>
                <a:spcPts val="0"/>
              </a:spcAft>
              <a:buClr>
                <a:srgbClr val="9900FF"/>
              </a:buClr>
              <a:buSzPct val="111303"/>
              <a:buChar char="●"/>
            </a:pPr>
            <a:r>
              <a:rPr lang="en" sz="1757"/>
              <a:t>I</a:t>
            </a:r>
            <a:r>
              <a:rPr lang="en" sz="1757"/>
              <a:t>mprovisation/composition (movement and short rhythm patterns, </a:t>
            </a:r>
            <a:r>
              <a:rPr lang="en" sz="1757">
                <a:solidFill>
                  <a:srgbClr val="9900FF"/>
                </a:solidFill>
              </a:rPr>
              <a:t>“free” </a:t>
            </a:r>
            <a:r>
              <a:rPr lang="en" sz="1757">
                <a:solidFill>
                  <a:schemeClr val="accent1"/>
                </a:solidFill>
              </a:rPr>
              <a:t>instrumental, sound scapes, </a:t>
            </a:r>
            <a:r>
              <a:rPr lang="en" sz="1757">
                <a:solidFill>
                  <a:schemeClr val="accent1"/>
                </a:solidFill>
              </a:rPr>
              <a:t>improvisation</a:t>
            </a:r>
            <a:r>
              <a:rPr lang="en" sz="1757">
                <a:solidFill>
                  <a:schemeClr val="accent1"/>
                </a:solidFill>
              </a:rPr>
              <a:t> with pentatonic scale; vocal improvisation)</a:t>
            </a:r>
            <a:endParaRPr sz="1757">
              <a:solidFill>
                <a:schemeClr val="accent1"/>
              </a:solidFill>
            </a:endParaRPr>
          </a:p>
        </p:txBody>
      </p:sp>
      <p:pic>
        <p:nvPicPr>
          <p:cNvPr id="122" name="Google Shape;122;p22"/>
          <p:cNvPicPr preferRelativeResize="0"/>
          <p:nvPr/>
        </p:nvPicPr>
        <p:blipFill>
          <a:blip r:embed="rId3">
            <a:alphaModFix/>
          </a:blip>
          <a:stretch>
            <a:fillRect/>
          </a:stretch>
        </p:blipFill>
        <p:spPr>
          <a:xfrm>
            <a:off x="255475" y="2479025"/>
            <a:ext cx="3305298" cy="2478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SKATING TO Emile Waldteufel’s “Les Patineurs” (The Skaters)</a:t>
            </a:r>
            <a:endParaRPr/>
          </a:p>
        </p:txBody>
      </p:sp>
      <p:pic>
        <p:nvPicPr>
          <p:cNvPr id="128" name="Google Shape;128;p23" title="Platt class ice skating shortened.mov">
            <a:hlinkClick r:id="rId3"/>
          </p:cNvPr>
          <p:cNvPicPr preferRelativeResize="0"/>
          <p:nvPr/>
        </p:nvPicPr>
        <p:blipFill>
          <a:blip r:embed="rId4">
            <a:alphaModFix/>
          </a:blip>
          <a:stretch>
            <a:fillRect/>
          </a:stretch>
        </p:blipFill>
        <p:spPr>
          <a:xfrm>
            <a:off x="1951088" y="963750"/>
            <a:ext cx="5241826" cy="393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2760524" y="0"/>
            <a:ext cx="3622953" cy="5143500"/>
          </a:xfrm>
          <a:prstGeom prst="rect">
            <a:avLst/>
          </a:prstGeom>
          <a:noFill/>
          <a:ln>
            <a:noFill/>
          </a:ln>
        </p:spPr>
      </p:pic>
      <p:sp>
        <p:nvSpPr>
          <p:cNvPr id="134" name="Google Shape;134;p24"/>
          <p:cNvSpPr txBox="1"/>
          <p:nvPr/>
        </p:nvSpPr>
        <p:spPr>
          <a:xfrm>
            <a:off x="246150" y="686675"/>
            <a:ext cx="1697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Example of symbolic rhythmic notation and rhyme as source of dramatization.</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title="Copy of KC-Ice chrystals .mov">
            <a:hlinkClick r:id="rId3"/>
          </p:cNvPr>
          <p:cNvPicPr preferRelativeResize="0"/>
          <p:nvPr/>
        </p:nvPicPr>
        <p:blipFill>
          <a:blip r:embed="rId4">
            <a:alphaModFix/>
          </a:blip>
          <a:stretch>
            <a:fillRect/>
          </a:stretch>
        </p:blipFill>
        <p:spPr>
          <a:xfrm>
            <a:off x="2720750" y="344950"/>
            <a:ext cx="5661725" cy="4246300"/>
          </a:xfrm>
          <a:prstGeom prst="rect">
            <a:avLst/>
          </a:prstGeom>
          <a:noFill/>
          <a:ln>
            <a:noFill/>
          </a:ln>
        </p:spPr>
      </p:pic>
      <p:sp>
        <p:nvSpPr>
          <p:cNvPr id="140" name="Google Shape;140;p25"/>
          <p:cNvSpPr txBox="1"/>
          <p:nvPr/>
        </p:nvSpPr>
        <p:spPr>
          <a:xfrm>
            <a:off x="595975" y="634850"/>
            <a:ext cx="182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instrumental “free improvisation” with creative movement</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1st Grade</a:t>
            </a:r>
            <a:endParaRPr/>
          </a:p>
        </p:txBody>
      </p:sp>
      <p:sp>
        <p:nvSpPr>
          <p:cNvPr id="146" name="Google Shape;146;p26"/>
          <p:cNvSpPr txBox="1"/>
          <p:nvPr>
            <p:ph idx="1" type="body"/>
          </p:nvPr>
        </p:nvSpPr>
        <p:spPr>
          <a:xfrm>
            <a:off x="311700" y="1890500"/>
            <a:ext cx="8520600" cy="31347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48584"/>
              <a:buChar char="●"/>
            </a:pPr>
            <a:r>
              <a:rPr lang="en"/>
              <a:t>Continued development of repertoire of songs, rhymes/poems, movement, dances, and song stories which are used to teach concepts which are used in later grades to teach concepts</a:t>
            </a:r>
            <a:br>
              <a:rPr lang="en"/>
            </a:br>
            <a:endParaRPr sz="1211"/>
          </a:p>
          <a:p>
            <a:pPr indent="-300037" lvl="0" marL="457200" rtl="0" algn="l">
              <a:spcBef>
                <a:spcPts val="0"/>
              </a:spcBef>
              <a:spcAft>
                <a:spcPts val="0"/>
              </a:spcAft>
              <a:buSzPct val="163636"/>
              <a:buChar char="●"/>
            </a:pPr>
            <a:r>
              <a:rPr lang="en"/>
              <a:t>More use of pitched percussion instruments (xylophones, metallophones, glockenspiels) for both steady beat/accompaniment parts and beginning melodic parts and improvisation</a:t>
            </a:r>
            <a:br>
              <a:rPr lang="en"/>
            </a:br>
            <a:endParaRPr sz="1100"/>
          </a:p>
          <a:p>
            <a:pPr indent="-300037" lvl="0" marL="457200" rtl="0" algn="l">
              <a:spcBef>
                <a:spcPts val="0"/>
              </a:spcBef>
              <a:spcAft>
                <a:spcPts val="0"/>
              </a:spcAft>
              <a:buSzPct val="163636"/>
              <a:buChar char="●"/>
            </a:pPr>
            <a:r>
              <a:rPr lang="en"/>
              <a:t>Notation: transition from symbolic notation to quarter/eighth/half note notation and quarter rests; </a:t>
            </a:r>
            <a:r>
              <a:rPr lang="en">
                <a:solidFill>
                  <a:schemeClr val="accent1"/>
                </a:solidFill>
              </a:rPr>
              <a:t>continued use of rhythm syllables for rhythmic patterns</a:t>
            </a:r>
            <a:br>
              <a:rPr lang="en"/>
            </a:br>
            <a:endParaRPr sz="1100"/>
          </a:p>
          <a:p>
            <a:pPr indent="-300037" lvl="0" marL="457200" rtl="0" algn="l">
              <a:spcBef>
                <a:spcPts val="0"/>
              </a:spcBef>
              <a:spcAft>
                <a:spcPts val="0"/>
              </a:spcAft>
              <a:buSzPct val="100000"/>
              <a:buChar char="●"/>
            </a:pPr>
            <a:r>
              <a:rPr lang="en"/>
              <a:t>Introduction to discreet pitch concepts</a:t>
            </a:r>
            <a:endParaRPr/>
          </a:p>
          <a:p>
            <a:pPr indent="-284162" lvl="1" marL="914400" rtl="0" algn="l">
              <a:spcBef>
                <a:spcPts val="0"/>
              </a:spcBef>
              <a:spcAft>
                <a:spcPts val="0"/>
              </a:spcAft>
              <a:buSzPct val="100000"/>
              <a:buChar char="○"/>
            </a:pPr>
            <a:r>
              <a:rPr lang="en" sz="1400"/>
              <a:t>SOLFEGE: ‘sol-mi’ first, then adding ‘la’</a:t>
            </a:r>
            <a:endParaRPr sz="1400"/>
          </a:p>
          <a:p>
            <a:pPr indent="-284162" lvl="1" marL="914400" rtl="0" algn="l">
              <a:spcBef>
                <a:spcPts val="0"/>
              </a:spcBef>
              <a:spcAft>
                <a:spcPts val="0"/>
              </a:spcAft>
              <a:buSzPct val="100000"/>
              <a:buChar char="○"/>
            </a:pPr>
            <a:r>
              <a:rPr lang="en" sz="1400"/>
              <a:t>High-low placement of ‘sol-mi-la’ on 3-line staff</a:t>
            </a:r>
            <a:br>
              <a:rPr lang="en" sz="1400"/>
            </a:br>
            <a:endParaRPr sz="1100"/>
          </a:p>
          <a:p>
            <a:pPr indent="-300037" lvl="0" marL="457200" rtl="0" algn="l">
              <a:spcBef>
                <a:spcPts val="0"/>
              </a:spcBef>
              <a:spcAft>
                <a:spcPts val="0"/>
              </a:spcAft>
              <a:buSzPct val="163636"/>
              <a:buChar char="●"/>
            </a:pPr>
            <a:r>
              <a:rPr lang="en"/>
              <a:t>Initial exposure to elements of music through contrasts (fast/slow—tempo, loud/quiet–dynamics, high-low–pitch, short/long–rhythm)</a:t>
            </a:r>
            <a:br>
              <a:rPr lang="en"/>
            </a:br>
            <a:endParaRPr sz="1100"/>
          </a:p>
          <a:p>
            <a:pPr indent="-300037" lvl="0" marL="457200" rtl="0" algn="l">
              <a:spcBef>
                <a:spcPts val="0"/>
              </a:spcBef>
              <a:spcAft>
                <a:spcPts val="0"/>
              </a:spcAft>
              <a:buSzPct val="163636"/>
              <a:buChar char="●"/>
            </a:pPr>
            <a:r>
              <a:rPr lang="en"/>
              <a:t>Initial exploration of form (AB repeated; ABA; phrase structures–aaba, abac, etc.)</a:t>
            </a:r>
            <a:br>
              <a:rPr lang="en"/>
            </a:br>
            <a:endParaRPr sz="1100"/>
          </a:p>
          <a:p>
            <a:pPr indent="-300037" lvl="0" marL="457200" rtl="0" algn="l">
              <a:spcBef>
                <a:spcPts val="0"/>
              </a:spcBef>
              <a:spcAft>
                <a:spcPts val="0"/>
              </a:spcAft>
              <a:buSzPct val="100000"/>
              <a:buChar char="●"/>
            </a:pPr>
            <a:r>
              <a:rPr lang="en"/>
              <a:t>Further improvisation of rhythm patterns, sung melodies, body percussion</a:t>
            </a:r>
            <a:endParaRPr/>
          </a:p>
        </p:txBody>
      </p:sp>
      <p:pic>
        <p:nvPicPr>
          <p:cNvPr id="147" name="Google Shape;147;p26" title="Smith class hello song.MOV">
            <a:hlinkClick r:id="rId3"/>
          </p:cNvPr>
          <p:cNvPicPr preferRelativeResize="0"/>
          <p:nvPr/>
        </p:nvPicPr>
        <p:blipFill>
          <a:blip r:embed="rId4">
            <a:alphaModFix/>
          </a:blip>
          <a:stretch>
            <a:fillRect/>
          </a:stretch>
        </p:blipFill>
        <p:spPr>
          <a:xfrm>
            <a:off x="1685050" y="176000"/>
            <a:ext cx="2286000" cy="1714500"/>
          </a:xfrm>
          <a:prstGeom prst="rect">
            <a:avLst/>
          </a:prstGeom>
          <a:noFill/>
          <a:ln>
            <a:noFill/>
          </a:ln>
        </p:spPr>
      </p:pic>
      <p:sp>
        <p:nvSpPr>
          <p:cNvPr id="148" name="Google Shape;148;p26"/>
          <p:cNvSpPr txBox="1"/>
          <p:nvPr/>
        </p:nvSpPr>
        <p:spPr>
          <a:xfrm>
            <a:off x="3971050" y="112475"/>
            <a:ext cx="233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Ms. Smith’s class: Hello Song</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152400" y="266950"/>
            <a:ext cx="77079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Notation: SOl, MI, La on 3-line staff</a:t>
            </a:r>
            <a:endParaRPr/>
          </a:p>
        </p:txBody>
      </p:sp>
      <p:pic>
        <p:nvPicPr>
          <p:cNvPr id="154" name="Google Shape;154;p27"/>
          <p:cNvPicPr preferRelativeResize="0"/>
          <p:nvPr/>
        </p:nvPicPr>
        <p:blipFill rotWithShape="1">
          <a:blip r:embed="rId3">
            <a:alphaModFix/>
          </a:blip>
          <a:srcRect b="0" l="0" r="-8790" t="0"/>
          <a:stretch/>
        </p:blipFill>
        <p:spPr>
          <a:xfrm>
            <a:off x="152400" y="1246025"/>
            <a:ext cx="5431598" cy="374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189125"/>
            <a:ext cx="8520600" cy="11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380"/>
              <a:t>First Graders: Lines Trio and Angles Trio - a shape garden </a:t>
            </a:r>
            <a:endParaRPr sz="3380"/>
          </a:p>
          <a:p>
            <a:pPr indent="0" lvl="0" marL="0" rtl="0" algn="ctr">
              <a:spcBef>
                <a:spcPts val="0"/>
              </a:spcBef>
              <a:spcAft>
                <a:spcPts val="0"/>
              </a:spcAft>
              <a:buSzPts val="990"/>
              <a:buNone/>
            </a:pPr>
            <a:r>
              <a:rPr lang="en" sz="3380"/>
              <a:t>(awareness of others - starting to be a MOVEMENT composition)</a:t>
            </a:r>
            <a:endParaRPr sz="3380"/>
          </a:p>
        </p:txBody>
      </p:sp>
      <p:pic>
        <p:nvPicPr>
          <p:cNvPr id="160" name="Google Shape;160;p28"/>
          <p:cNvPicPr preferRelativeResize="0"/>
          <p:nvPr/>
        </p:nvPicPr>
        <p:blipFill>
          <a:blip r:embed="rId3">
            <a:alphaModFix/>
          </a:blip>
          <a:stretch>
            <a:fillRect/>
          </a:stretch>
        </p:blipFill>
        <p:spPr>
          <a:xfrm>
            <a:off x="311709" y="1435225"/>
            <a:ext cx="4159841" cy="3119900"/>
          </a:xfrm>
          <a:prstGeom prst="rect">
            <a:avLst/>
          </a:prstGeom>
          <a:noFill/>
          <a:ln>
            <a:noFill/>
          </a:ln>
        </p:spPr>
      </p:pic>
      <p:pic>
        <p:nvPicPr>
          <p:cNvPr id="161" name="Google Shape;161;p28"/>
          <p:cNvPicPr preferRelativeResize="0"/>
          <p:nvPr/>
        </p:nvPicPr>
        <p:blipFill>
          <a:blip r:embed="rId4">
            <a:alphaModFix/>
          </a:blip>
          <a:stretch>
            <a:fillRect/>
          </a:stretch>
        </p:blipFill>
        <p:spPr>
          <a:xfrm>
            <a:off x="4631525" y="1318625"/>
            <a:ext cx="4159826" cy="3119900"/>
          </a:xfrm>
          <a:prstGeom prst="rect">
            <a:avLst/>
          </a:prstGeom>
          <a:noFill/>
          <a:ln>
            <a:noFill/>
          </a:ln>
        </p:spPr>
      </p:pic>
      <p:sp>
        <p:nvSpPr>
          <p:cNvPr id="162" name="Google Shape;162;p28"/>
          <p:cNvSpPr txBox="1"/>
          <p:nvPr/>
        </p:nvSpPr>
        <p:spPr>
          <a:xfrm>
            <a:off x="994250" y="4431900"/>
            <a:ext cx="7399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Extension</a:t>
            </a:r>
            <a:r>
              <a:rPr lang="en" sz="1600"/>
              <a:t>: </a:t>
            </a:r>
            <a:endParaRPr sz="1600"/>
          </a:p>
          <a:p>
            <a:pPr indent="0" lvl="0" marL="0" rtl="0" algn="l">
              <a:spcBef>
                <a:spcPts val="0"/>
              </a:spcBef>
              <a:spcAft>
                <a:spcPts val="0"/>
              </a:spcAft>
              <a:buNone/>
            </a:pPr>
            <a:r>
              <a:rPr b="1" lang="en" sz="1100"/>
              <a:t>We developed this into an ABA movement piece with the B section in zigzag, rounded or straight pathways.</a:t>
            </a:r>
            <a:endParaRPr b="1" sz="1100"/>
          </a:p>
        </p:txBody>
      </p:sp>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2nd Grade</a:t>
            </a:r>
            <a:endParaRPr/>
          </a:p>
        </p:txBody>
      </p:sp>
      <p:sp>
        <p:nvSpPr>
          <p:cNvPr id="169" name="Google Shape;169;p29"/>
          <p:cNvSpPr txBox="1"/>
          <p:nvPr>
            <p:ph idx="1" type="body"/>
          </p:nvPr>
        </p:nvSpPr>
        <p:spPr>
          <a:xfrm>
            <a:off x="311700" y="973625"/>
            <a:ext cx="5105100" cy="41037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SzPct val="136363"/>
              <a:buChar char="●"/>
            </a:pPr>
            <a:r>
              <a:rPr lang="en"/>
              <a:t>Review of 1st Grade academic rhythm concepts (quarter, eighth,triplets, half notes, quarter rests) and pitch (sol-mi-la)</a:t>
            </a:r>
            <a:br>
              <a:rPr lang="en"/>
            </a:br>
            <a:endParaRPr sz="1320"/>
          </a:p>
          <a:p>
            <a:pPr indent="-300037" lvl="0" marL="457200" rtl="0" algn="l">
              <a:spcBef>
                <a:spcPts val="0"/>
              </a:spcBef>
              <a:spcAft>
                <a:spcPts val="0"/>
              </a:spcAft>
              <a:buSzPct val="100000"/>
              <a:buChar char="●"/>
            </a:pPr>
            <a:r>
              <a:rPr lang="en"/>
              <a:t>Continued new repertoire as well as review of former repertoire to introduce new concepts: </a:t>
            </a:r>
            <a:endParaRPr/>
          </a:p>
          <a:p>
            <a:pPr indent="-284162" lvl="1" marL="914400" rtl="0" algn="l">
              <a:spcBef>
                <a:spcPts val="0"/>
              </a:spcBef>
              <a:spcAft>
                <a:spcPts val="0"/>
              </a:spcAft>
              <a:buSzPct val="100000"/>
              <a:buChar char="○"/>
            </a:pPr>
            <a:r>
              <a:rPr lang="en"/>
              <a:t>whole note, half and whole rests</a:t>
            </a:r>
            <a:endParaRPr/>
          </a:p>
          <a:p>
            <a:pPr indent="-284162" lvl="1" marL="914400" rtl="0" algn="l">
              <a:spcBef>
                <a:spcPts val="0"/>
              </a:spcBef>
              <a:spcAft>
                <a:spcPts val="0"/>
              </a:spcAft>
              <a:buSzPct val="100000"/>
              <a:buChar char="○"/>
            </a:pPr>
            <a:r>
              <a:rPr lang="en"/>
              <a:t>beat patterns of 2, 3, and 4</a:t>
            </a:r>
            <a:endParaRPr/>
          </a:p>
          <a:p>
            <a:pPr indent="-284162" lvl="1" marL="914400" rtl="0" algn="l">
              <a:spcBef>
                <a:spcPts val="0"/>
              </a:spcBef>
              <a:spcAft>
                <a:spcPts val="0"/>
              </a:spcAft>
              <a:buSzPct val="100000"/>
              <a:buChar char="○"/>
            </a:pPr>
            <a:r>
              <a:rPr lang="en"/>
              <a:t>adding mi-re-do to pitch vocabulary to make pentatonic scale</a:t>
            </a:r>
            <a:endParaRPr/>
          </a:p>
          <a:p>
            <a:pPr indent="-284162" lvl="1" marL="914400" rtl="0" algn="l">
              <a:spcBef>
                <a:spcPts val="0"/>
              </a:spcBef>
              <a:spcAft>
                <a:spcPts val="0"/>
              </a:spcAft>
              <a:buSzPct val="112000"/>
              <a:buChar char="○"/>
            </a:pPr>
            <a:r>
              <a:rPr lang="en"/>
              <a:t>Introduction to triplet beat division (6/8 time)</a:t>
            </a:r>
            <a:br>
              <a:rPr lang="en"/>
            </a:br>
            <a:endParaRPr sz="1250"/>
          </a:p>
          <a:p>
            <a:pPr indent="-300037" lvl="0" marL="457200" rtl="0" algn="l">
              <a:spcBef>
                <a:spcPts val="0"/>
              </a:spcBef>
              <a:spcAft>
                <a:spcPts val="0"/>
              </a:spcAft>
              <a:buSzPct val="144000"/>
              <a:buChar char="●"/>
            </a:pPr>
            <a:r>
              <a:rPr lang="en"/>
              <a:t>More direct/overt exploration of elements of music (pitch, rhythm, dynamics, tempo, form) through critical listening and other activities/games/dances</a:t>
            </a:r>
            <a:br>
              <a:rPr lang="en"/>
            </a:br>
            <a:endParaRPr sz="1250"/>
          </a:p>
          <a:p>
            <a:pPr indent="-300037" lvl="0" marL="457200" rtl="0" algn="l">
              <a:spcBef>
                <a:spcPts val="0"/>
              </a:spcBef>
              <a:spcAft>
                <a:spcPts val="0"/>
              </a:spcAft>
              <a:buSzPct val="102106"/>
              <a:buChar char="●"/>
            </a:pPr>
            <a:r>
              <a:rPr lang="en" sz="1762">
                <a:solidFill>
                  <a:schemeClr val="accent1"/>
                </a:solidFill>
              </a:rPr>
              <a:t>Instrument families: Western classical and Multi-Cultural</a:t>
            </a:r>
            <a:r>
              <a:rPr lang="en" sz="1821">
                <a:solidFill>
                  <a:srgbClr val="9900FF"/>
                </a:solidFill>
              </a:rPr>
              <a:t> </a:t>
            </a:r>
            <a:br>
              <a:rPr lang="en" sz="1821">
                <a:solidFill>
                  <a:srgbClr val="9900FF"/>
                </a:solidFill>
              </a:rPr>
            </a:br>
            <a:endParaRPr sz="1821">
              <a:solidFill>
                <a:srgbClr val="9900FF"/>
              </a:solidFill>
            </a:endParaRPr>
          </a:p>
          <a:p>
            <a:pPr indent="-300037" lvl="0" marL="457200" rtl="0" algn="l">
              <a:spcBef>
                <a:spcPts val="0"/>
              </a:spcBef>
              <a:spcAft>
                <a:spcPts val="0"/>
              </a:spcAft>
              <a:buSzPct val="100000"/>
              <a:buChar char="●"/>
            </a:pPr>
            <a:r>
              <a:rPr lang="en"/>
              <a:t>Performing and creating more complex dances and occasionally accompanying them with instruments.</a:t>
            </a:r>
            <a:br>
              <a:rPr lang="en"/>
            </a:br>
            <a:endParaRPr/>
          </a:p>
          <a:p>
            <a:pPr indent="-300037" lvl="0" marL="457200" rtl="0" algn="l">
              <a:spcBef>
                <a:spcPts val="0"/>
              </a:spcBef>
              <a:spcAft>
                <a:spcPts val="0"/>
              </a:spcAft>
              <a:buClr>
                <a:schemeClr val="accent1"/>
              </a:buClr>
              <a:buSzPct val="144000"/>
              <a:buChar char="●"/>
            </a:pPr>
            <a:r>
              <a:rPr lang="en">
                <a:solidFill>
                  <a:schemeClr val="accent1"/>
                </a:solidFill>
              </a:rPr>
              <a:t>Narrated drama forms </a:t>
            </a:r>
            <a:r>
              <a:rPr lang="en">
                <a:solidFill>
                  <a:schemeClr val="accent1"/>
                </a:solidFill>
              </a:rPr>
              <a:t>with</a:t>
            </a:r>
            <a:r>
              <a:rPr lang="en">
                <a:solidFill>
                  <a:schemeClr val="accent1"/>
                </a:solidFill>
              </a:rPr>
              <a:t> music and movement.</a:t>
            </a:r>
            <a:br>
              <a:rPr lang="en">
                <a:solidFill>
                  <a:schemeClr val="accent1"/>
                </a:solidFill>
              </a:rPr>
            </a:br>
            <a:endParaRPr sz="1250">
              <a:solidFill>
                <a:schemeClr val="accent1"/>
              </a:solidFill>
            </a:endParaRPr>
          </a:p>
          <a:p>
            <a:pPr indent="-300037" lvl="0" marL="457200" rtl="0" algn="l">
              <a:spcBef>
                <a:spcPts val="0"/>
              </a:spcBef>
              <a:spcAft>
                <a:spcPts val="0"/>
              </a:spcAft>
              <a:buClr>
                <a:schemeClr val="accent1"/>
              </a:buClr>
              <a:buSzPct val="100000"/>
              <a:buChar char="●"/>
            </a:pPr>
            <a:r>
              <a:rPr lang="en">
                <a:solidFill>
                  <a:schemeClr val="accent1"/>
                </a:solidFill>
              </a:rPr>
              <a:t>Using pitched percussion instruments both as rhythmic and melodic concepts and skills.</a:t>
            </a:r>
            <a:endParaRPr>
              <a:solidFill>
                <a:schemeClr val="accent1"/>
              </a:solidFill>
            </a:endParaRPr>
          </a:p>
        </p:txBody>
      </p:sp>
      <p:pic>
        <p:nvPicPr>
          <p:cNvPr id="170" name="Google Shape;170;p29"/>
          <p:cNvPicPr preferRelativeResize="0"/>
          <p:nvPr/>
        </p:nvPicPr>
        <p:blipFill>
          <a:blip r:embed="rId3">
            <a:alphaModFix/>
          </a:blip>
          <a:stretch>
            <a:fillRect/>
          </a:stretch>
        </p:blipFill>
        <p:spPr>
          <a:xfrm>
            <a:off x="5416800" y="1246250"/>
            <a:ext cx="3574799" cy="268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787300" y="531200"/>
            <a:ext cx="4674775" cy="2630050"/>
          </a:xfrm>
          <a:prstGeom prst="rect">
            <a:avLst/>
          </a:prstGeom>
          <a:noFill/>
          <a:ln>
            <a:noFill/>
          </a:ln>
        </p:spPr>
      </p:pic>
      <p:sp>
        <p:nvSpPr>
          <p:cNvPr id="176" name="Google Shape;176;p30"/>
          <p:cNvSpPr txBox="1"/>
          <p:nvPr/>
        </p:nvSpPr>
        <p:spPr>
          <a:xfrm>
            <a:off x="1995200" y="3390050"/>
            <a:ext cx="152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Ghanaian Performance Project: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“The Kudus”</a:t>
            </a:r>
            <a:endParaRPr>
              <a:latin typeface="Source Code Pro"/>
              <a:ea typeface="Source Code Pro"/>
              <a:cs typeface="Source Code Pro"/>
              <a:sym typeface="Source Code Pro"/>
            </a:endParaRPr>
          </a:p>
        </p:txBody>
      </p:sp>
      <p:pic>
        <p:nvPicPr>
          <p:cNvPr id="177" name="Google Shape;177;p30"/>
          <p:cNvPicPr preferRelativeResize="0"/>
          <p:nvPr/>
        </p:nvPicPr>
        <p:blipFill>
          <a:blip r:embed="rId4">
            <a:alphaModFix/>
          </a:blip>
          <a:stretch>
            <a:fillRect/>
          </a:stretch>
        </p:blipFill>
        <p:spPr>
          <a:xfrm>
            <a:off x="5083275" y="2241375"/>
            <a:ext cx="3975373" cy="2195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294700" y="259100"/>
            <a:ext cx="5289298" cy="3967000"/>
          </a:xfrm>
          <a:prstGeom prst="rect">
            <a:avLst/>
          </a:prstGeom>
          <a:noFill/>
          <a:ln>
            <a:noFill/>
          </a:ln>
        </p:spPr>
      </p:pic>
      <p:pic>
        <p:nvPicPr>
          <p:cNvPr id="183" name="Google Shape;183;p31"/>
          <p:cNvPicPr preferRelativeResize="0"/>
          <p:nvPr/>
        </p:nvPicPr>
        <p:blipFill>
          <a:blip r:embed="rId4">
            <a:alphaModFix/>
          </a:blip>
          <a:stretch>
            <a:fillRect/>
          </a:stretch>
        </p:blipFill>
        <p:spPr>
          <a:xfrm>
            <a:off x="6121575" y="2163050"/>
            <a:ext cx="2235197" cy="2063052"/>
          </a:xfrm>
          <a:prstGeom prst="rect">
            <a:avLst/>
          </a:prstGeom>
          <a:noFill/>
          <a:ln>
            <a:noFill/>
          </a:ln>
        </p:spPr>
      </p:pic>
      <p:pic>
        <p:nvPicPr>
          <p:cNvPr id="184" name="Google Shape;184;p31"/>
          <p:cNvPicPr preferRelativeResize="0"/>
          <p:nvPr/>
        </p:nvPicPr>
        <p:blipFill>
          <a:blip r:embed="rId5">
            <a:alphaModFix/>
          </a:blip>
          <a:stretch>
            <a:fillRect/>
          </a:stretch>
        </p:blipFill>
        <p:spPr>
          <a:xfrm>
            <a:off x="6148825" y="346725"/>
            <a:ext cx="2180700" cy="1635525"/>
          </a:xfrm>
          <a:prstGeom prst="rect">
            <a:avLst/>
          </a:prstGeom>
          <a:noFill/>
          <a:ln>
            <a:noFill/>
          </a:ln>
        </p:spPr>
      </p:pic>
      <p:sp>
        <p:nvSpPr>
          <p:cNvPr id="185" name="Google Shape;185;p31"/>
          <p:cNvSpPr txBox="1"/>
          <p:nvPr/>
        </p:nvSpPr>
        <p:spPr>
          <a:xfrm>
            <a:off x="518225" y="4430900"/>
            <a:ext cx="831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Integrating Performing Arts for pilot program, “Bridging the Americas” with Smithsonian Zoo.</a:t>
            </a:r>
            <a:endParaRPr>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623400" y="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General Music</a:t>
            </a:r>
            <a:endParaRPr/>
          </a:p>
        </p:txBody>
      </p:sp>
      <p:sp>
        <p:nvSpPr>
          <p:cNvPr id="64" name="Google Shape;64;p14"/>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Ms. Kingsley and Dr. Heim</a:t>
            </a:r>
            <a:endParaRPr/>
          </a:p>
        </p:txBody>
      </p:sp>
      <p:pic>
        <p:nvPicPr>
          <p:cNvPr id="65" name="Google Shape;65;p14"/>
          <p:cNvPicPr preferRelativeResize="0"/>
          <p:nvPr/>
        </p:nvPicPr>
        <p:blipFill>
          <a:blip r:embed="rId3">
            <a:alphaModFix/>
          </a:blip>
          <a:stretch>
            <a:fillRect/>
          </a:stretch>
        </p:blipFill>
        <p:spPr>
          <a:xfrm>
            <a:off x="2860825" y="2447875"/>
            <a:ext cx="1219200" cy="1219200"/>
          </a:xfrm>
          <a:prstGeom prst="rect">
            <a:avLst/>
          </a:prstGeom>
          <a:noFill/>
          <a:ln>
            <a:noFill/>
          </a:ln>
        </p:spPr>
      </p:pic>
      <p:pic>
        <p:nvPicPr>
          <p:cNvPr id="66" name="Google Shape;66;p14"/>
          <p:cNvPicPr preferRelativeResize="0"/>
          <p:nvPr/>
        </p:nvPicPr>
        <p:blipFill>
          <a:blip r:embed="rId4">
            <a:alphaModFix/>
          </a:blip>
          <a:stretch>
            <a:fillRect/>
          </a:stretch>
        </p:blipFill>
        <p:spPr>
          <a:xfrm>
            <a:off x="4661225" y="2522200"/>
            <a:ext cx="907275" cy="907275"/>
          </a:xfrm>
          <a:prstGeom prst="rect">
            <a:avLst/>
          </a:prstGeom>
          <a:noFill/>
          <a:ln>
            <a:noFill/>
          </a:ln>
        </p:spPr>
      </p:pic>
      <p:pic>
        <p:nvPicPr>
          <p:cNvPr id="67" name="Google Shape;67;p14"/>
          <p:cNvPicPr preferRelativeResize="0"/>
          <p:nvPr/>
        </p:nvPicPr>
        <p:blipFill>
          <a:blip r:embed="rId5">
            <a:alphaModFix/>
          </a:blip>
          <a:stretch>
            <a:fillRect/>
          </a:stretch>
        </p:blipFill>
        <p:spPr>
          <a:xfrm>
            <a:off x="6149700" y="2437938"/>
            <a:ext cx="1075800" cy="107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3rd Grade</a:t>
            </a:r>
            <a:endParaRPr/>
          </a:p>
        </p:txBody>
      </p:sp>
      <p:sp>
        <p:nvSpPr>
          <p:cNvPr id="191" name="Google Shape;191;p32"/>
          <p:cNvSpPr txBox="1"/>
          <p:nvPr>
            <p:ph idx="1" type="body"/>
          </p:nvPr>
        </p:nvSpPr>
        <p:spPr>
          <a:xfrm>
            <a:off x="3809050" y="183900"/>
            <a:ext cx="4956000" cy="47757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Review of rhythmic and pitch concepts, adding in:</a:t>
            </a:r>
            <a:endParaRPr/>
          </a:p>
          <a:p>
            <a:pPr indent="-284162" lvl="1" marL="914400" rtl="0" algn="l">
              <a:spcBef>
                <a:spcPts val="0"/>
              </a:spcBef>
              <a:spcAft>
                <a:spcPts val="0"/>
              </a:spcAft>
              <a:buSzPct val="100000"/>
              <a:buChar char="○"/>
            </a:pPr>
            <a:r>
              <a:rPr lang="en"/>
              <a:t>Rhythmic Elements: syncopation, meter vocabulary with use in notation; values: </a:t>
            </a:r>
            <a:r>
              <a:rPr lang="en"/>
              <a:t>dotted half note, sixteenth notes, and their rests</a:t>
            </a:r>
            <a:endParaRPr/>
          </a:p>
          <a:p>
            <a:pPr indent="-284162" lvl="1" marL="914400" rtl="0" algn="l">
              <a:spcBef>
                <a:spcPts val="0"/>
              </a:spcBef>
              <a:spcAft>
                <a:spcPts val="0"/>
              </a:spcAft>
              <a:buSzPct val="100000"/>
              <a:buChar char="○"/>
            </a:pPr>
            <a:r>
              <a:rPr lang="en"/>
              <a:t>expanding on 6/8 time/triple beat division (adding in gallop rhythm)</a:t>
            </a:r>
            <a:endParaRPr/>
          </a:p>
          <a:p>
            <a:pPr indent="-284162" lvl="1" marL="914400" rtl="0" algn="l">
              <a:spcBef>
                <a:spcPts val="0"/>
              </a:spcBef>
              <a:spcAft>
                <a:spcPts val="0"/>
              </a:spcAft>
              <a:buSzPct val="100000"/>
              <a:buChar char="○"/>
            </a:pPr>
            <a:r>
              <a:rPr lang="en"/>
              <a:t>Extending pentatonic scale pattern up to high do’ and down to la, and so, below do (‘plagal’ notes)</a:t>
            </a:r>
            <a:endParaRPr/>
          </a:p>
          <a:p>
            <a:pPr indent="-300037" lvl="0" marL="457200" rtl="0" algn="l">
              <a:spcBef>
                <a:spcPts val="0"/>
              </a:spcBef>
              <a:spcAft>
                <a:spcPts val="0"/>
              </a:spcAft>
              <a:buSzPct val="211764"/>
              <a:buChar char="●"/>
            </a:pPr>
            <a:r>
              <a:rPr lang="en"/>
              <a:t>Up to now, all solfege/pentatonic scale work has been in C major–now looking at transposition to other keys (specifically F major), with a new ‘do’ homebase</a:t>
            </a:r>
            <a:br>
              <a:rPr lang="en"/>
            </a:br>
            <a:endParaRPr sz="850"/>
          </a:p>
          <a:p>
            <a:pPr indent="-300037" lvl="0" marL="457200" rtl="0" algn="l">
              <a:spcBef>
                <a:spcPts val="0"/>
              </a:spcBef>
              <a:spcAft>
                <a:spcPts val="0"/>
              </a:spcAft>
              <a:buSzPct val="211764"/>
              <a:buChar char="●"/>
            </a:pPr>
            <a:r>
              <a:rPr lang="en"/>
              <a:t>Some exposure to minor mode (‘la’ as homebase note) and hexatone (adding ‘fa’ into the scale) </a:t>
            </a:r>
            <a:br>
              <a:rPr lang="en"/>
            </a:br>
            <a:endParaRPr sz="850"/>
          </a:p>
          <a:p>
            <a:pPr indent="-300037" lvl="0" marL="457200" rtl="0" algn="l">
              <a:spcBef>
                <a:spcPts val="0"/>
              </a:spcBef>
              <a:spcAft>
                <a:spcPts val="0"/>
              </a:spcAft>
              <a:buSzPct val="211764"/>
              <a:buChar char="●"/>
            </a:pPr>
            <a:r>
              <a:rPr lang="en"/>
              <a:t>Continued use of instruments to play more complex melodies and accompaniments, sometimes 2-3 parts simultaneously</a:t>
            </a:r>
            <a:br>
              <a:rPr lang="en"/>
            </a:br>
            <a:endParaRPr sz="850"/>
          </a:p>
          <a:p>
            <a:pPr indent="-300037" lvl="0" marL="457200" rtl="0" algn="l">
              <a:spcBef>
                <a:spcPts val="0"/>
              </a:spcBef>
              <a:spcAft>
                <a:spcPts val="0"/>
              </a:spcAft>
              <a:buSzPct val="100000"/>
              <a:buChar char="●"/>
            </a:pPr>
            <a:r>
              <a:rPr lang="en"/>
              <a:t>Introduction to full 5-line staff:</a:t>
            </a:r>
            <a:endParaRPr/>
          </a:p>
          <a:p>
            <a:pPr indent="-284162" lvl="1" marL="914400" rtl="0" algn="l">
              <a:spcBef>
                <a:spcPts val="0"/>
              </a:spcBef>
              <a:spcAft>
                <a:spcPts val="0"/>
              </a:spcAft>
              <a:buSzPct val="100000"/>
              <a:buChar char="○"/>
            </a:pPr>
            <a:r>
              <a:rPr lang="en"/>
              <a:t>pitch identification both by letter and solfege names</a:t>
            </a:r>
            <a:endParaRPr/>
          </a:p>
          <a:p>
            <a:pPr indent="-284162" lvl="1" marL="914400" rtl="0" algn="l">
              <a:spcBef>
                <a:spcPts val="0"/>
              </a:spcBef>
              <a:spcAft>
                <a:spcPts val="0"/>
              </a:spcAft>
              <a:buSzPct val="164705"/>
              <a:buChar char="○"/>
            </a:pPr>
            <a:r>
              <a:rPr lang="en"/>
              <a:t>understanding/reading melodic contour on the staff (same note, moving by step, or skip/leap)</a:t>
            </a:r>
            <a:br>
              <a:rPr lang="en"/>
            </a:br>
            <a:endParaRPr sz="850"/>
          </a:p>
          <a:p>
            <a:pPr indent="-300037" lvl="0" marL="457200" rtl="0" algn="l">
              <a:spcBef>
                <a:spcPts val="0"/>
              </a:spcBef>
              <a:spcAft>
                <a:spcPts val="0"/>
              </a:spcAft>
              <a:buSzPct val="100000"/>
              <a:buChar char="●"/>
            </a:pPr>
            <a:r>
              <a:rPr lang="en"/>
              <a:t>Increasingly complex dances and movement activities, often accompanied with instruments and singing</a:t>
            </a:r>
            <a:endParaRPr/>
          </a:p>
        </p:txBody>
      </p:sp>
      <p:pic>
        <p:nvPicPr>
          <p:cNvPr id="192" name="Google Shape;192;p32"/>
          <p:cNvPicPr preferRelativeResize="0"/>
          <p:nvPr/>
        </p:nvPicPr>
        <p:blipFill>
          <a:blip r:embed="rId3">
            <a:alphaModFix/>
          </a:blip>
          <a:stretch>
            <a:fillRect/>
          </a:stretch>
        </p:blipFill>
        <p:spPr>
          <a:xfrm>
            <a:off x="152400" y="1551050"/>
            <a:ext cx="3381202" cy="2535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3446250" y="396225"/>
            <a:ext cx="5241400" cy="3931050"/>
          </a:xfrm>
          <a:prstGeom prst="rect">
            <a:avLst/>
          </a:prstGeom>
          <a:noFill/>
          <a:ln>
            <a:noFill/>
          </a:ln>
        </p:spPr>
      </p:pic>
      <p:sp>
        <p:nvSpPr>
          <p:cNvPr id="198" name="Google Shape;198;p33"/>
          <p:cNvSpPr txBox="1"/>
          <p:nvPr/>
        </p:nvSpPr>
        <p:spPr>
          <a:xfrm>
            <a:off x="725525" y="1140125"/>
            <a:ext cx="22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Collaborative Star Constellation </a:t>
            </a:r>
            <a:r>
              <a:rPr lang="en">
                <a:latin typeface="Source Code Pro"/>
                <a:ea typeface="Source Code Pro"/>
                <a:cs typeface="Source Code Pro"/>
                <a:sym typeface="Source Code Pro"/>
              </a:rPr>
              <a:t>with</a:t>
            </a:r>
            <a:r>
              <a:rPr lang="en">
                <a:latin typeface="Source Code Pro"/>
                <a:ea typeface="Source Code Pro"/>
                <a:cs typeface="Source Code Pro"/>
                <a:sym typeface="Source Code Pro"/>
              </a:rPr>
              <a:t> UP Focus.</a:t>
            </a:r>
            <a:endParaRPr>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title="3D-Ya lloviendo .mov">
            <a:hlinkClick r:id="rId3"/>
          </p:cNvPr>
          <p:cNvPicPr preferRelativeResize="0"/>
          <p:nvPr/>
        </p:nvPicPr>
        <p:blipFill>
          <a:blip r:embed="rId4">
            <a:alphaModFix/>
          </a:blip>
          <a:stretch>
            <a:fillRect/>
          </a:stretch>
        </p:blipFill>
        <p:spPr>
          <a:xfrm>
            <a:off x="3547975" y="1593575"/>
            <a:ext cx="3203650" cy="2335149"/>
          </a:xfrm>
          <a:prstGeom prst="rect">
            <a:avLst/>
          </a:prstGeom>
          <a:noFill/>
          <a:ln>
            <a:noFill/>
          </a:ln>
        </p:spPr>
      </p:pic>
      <p:sp>
        <p:nvSpPr>
          <p:cNvPr id="204" name="Google Shape;204;p34"/>
          <p:cNvSpPr txBox="1"/>
          <p:nvPr/>
        </p:nvSpPr>
        <p:spPr>
          <a:xfrm>
            <a:off x="725525" y="984650"/>
            <a:ext cx="202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Mi, Re, Do rain song: playing melody in both octaves; enlarging form with interlude</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92850"/>
            <a:ext cx="8520600" cy="60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4th Grade</a:t>
            </a:r>
            <a:endParaRPr/>
          </a:p>
        </p:txBody>
      </p:sp>
      <p:sp>
        <p:nvSpPr>
          <p:cNvPr id="210" name="Google Shape;210;p35"/>
          <p:cNvSpPr txBox="1"/>
          <p:nvPr>
            <p:ph idx="1" type="body"/>
          </p:nvPr>
        </p:nvSpPr>
        <p:spPr>
          <a:xfrm>
            <a:off x="311700" y="901650"/>
            <a:ext cx="8520600" cy="3822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Integration with Virginia Social Studies through music, dances, dramatizations of stories/events.</a:t>
            </a:r>
            <a:endParaRPr sz="1200">
              <a:solidFill>
                <a:schemeClr val="accent1"/>
              </a:solidFill>
              <a:latin typeface="Arial"/>
              <a:ea typeface="Arial"/>
              <a:cs typeface="Arial"/>
              <a:sym typeface="Arial"/>
            </a:endParaRPr>
          </a:p>
          <a:p>
            <a:pPr indent="0" lvl="0" marL="457200" rtl="0" algn="l">
              <a:lnSpc>
                <a:spcPct val="100000"/>
              </a:lnSpc>
              <a:spcBef>
                <a:spcPts val="0"/>
              </a:spcBef>
              <a:spcAft>
                <a:spcPts val="0"/>
              </a:spcAft>
              <a:buNone/>
            </a:pPr>
            <a:r>
              <a:t/>
            </a:r>
            <a:endParaRPr sz="1200">
              <a:solidFill>
                <a:schemeClr val="accent1"/>
              </a:solidFill>
              <a:latin typeface="Arial"/>
              <a:ea typeface="Arial"/>
              <a:cs typeface="Arial"/>
              <a:sym typeface="Arial"/>
            </a:endParaRPr>
          </a:p>
          <a:p>
            <a:pPr indent="-304800" lvl="0" marL="4572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Increasingly complex rhythms practiced through a variety of mediums: songs, movement, body-percussion, instrumental work </a:t>
            </a:r>
            <a:endParaRPr sz="1200">
              <a:solidFill>
                <a:schemeClr val="accent1"/>
              </a:solidFill>
              <a:latin typeface="Arial"/>
              <a:ea typeface="Arial"/>
              <a:cs typeface="Arial"/>
              <a:sym typeface="Arial"/>
            </a:endParaRPr>
          </a:p>
          <a:p>
            <a:pPr indent="-304800" lvl="1" marL="9144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Dotted quarter notes (in duple time)</a:t>
            </a:r>
            <a:endParaRPr sz="1200">
              <a:solidFill>
                <a:schemeClr val="accent1"/>
              </a:solidFill>
              <a:latin typeface="Arial"/>
              <a:ea typeface="Arial"/>
              <a:cs typeface="Arial"/>
              <a:sym typeface="Arial"/>
            </a:endParaRPr>
          </a:p>
          <a:p>
            <a:pPr indent="-304800" lvl="1" marL="9144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Sixteenth/eighth note combinations</a:t>
            </a:r>
            <a:endParaRPr sz="1200">
              <a:solidFill>
                <a:schemeClr val="accent1"/>
              </a:solidFill>
              <a:latin typeface="Arial"/>
              <a:ea typeface="Arial"/>
              <a:cs typeface="Arial"/>
              <a:sym typeface="Arial"/>
            </a:endParaRPr>
          </a:p>
          <a:p>
            <a:pPr indent="-304800" lvl="1" marL="9144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Mixed meter</a:t>
            </a:r>
            <a:endParaRPr sz="1200">
              <a:solidFill>
                <a:schemeClr val="accent1"/>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chemeClr val="accent1"/>
              </a:solidFill>
              <a:latin typeface="Arial"/>
              <a:ea typeface="Arial"/>
              <a:cs typeface="Arial"/>
              <a:sym typeface="Arial"/>
            </a:endParaRPr>
          </a:p>
          <a:p>
            <a:pPr indent="-304800" lvl="0" marL="4572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Do and La pentatonic scales are increased in use, (major and minor forms); the remaining pentatonic modes are also are explored for their “affect” and </a:t>
            </a:r>
            <a:r>
              <a:rPr lang="en" sz="1200">
                <a:solidFill>
                  <a:schemeClr val="accent1"/>
                </a:solidFill>
                <a:latin typeface="Arial"/>
                <a:ea typeface="Arial"/>
                <a:cs typeface="Arial"/>
                <a:sym typeface="Arial"/>
              </a:rPr>
              <a:t>application</a:t>
            </a:r>
            <a:r>
              <a:rPr lang="en" sz="1200">
                <a:solidFill>
                  <a:schemeClr val="accent1"/>
                </a:solidFill>
                <a:latin typeface="Arial"/>
                <a:ea typeface="Arial"/>
                <a:cs typeface="Arial"/>
                <a:sym typeface="Arial"/>
              </a:rPr>
              <a:t> to multi-cultures.</a:t>
            </a:r>
            <a:br>
              <a:rPr lang="en" sz="1200">
                <a:solidFill>
                  <a:schemeClr val="accent1"/>
                </a:solidFill>
                <a:latin typeface="Arial"/>
                <a:ea typeface="Arial"/>
                <a:cs typeface="Arial"/>
                <a:sym typeface="Arial"/>
              </a:rPr>
            </a:br>
            <a:endParaRPr sz="1200">
              <a:solidFill>
                <a:schemeClr val="accent1"/>
              </a:solidFill>
              <a:latin typeface="Arial"/>
              <a:ea typeface="Arial"/>
              <a:cs typeface="Arial"/>
              <a:sym typeface="Arial"/>
            </a:endParaRPr>
          </a:p>
          <a:p>
            <a:pPr indent="-304800" lvl="0" marL="4572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Singing complexity increases to use of rounds, partner songs and continued use of ostinatos  and counter-melodies to provide texture and harmony.  Attention to elements of singing technique: posture, breath, diction, imagery.</a:t>
            </a:r>
            <a:br>
              <a:rPr lang="en" sz="1200">
                <a:solidFill>
                  <a:schemeClr val="accent1"/>
                </a:solidFill>
                <a:latin typeface="Arial"/>
                <a:ea typeface="Arial"/>
                <a:cs typeface="Arial"/>
                <a:sym typeface="Arial"/>
              </a:rPr>
            </a:br>
            <a:endParaRPr sz="1200">
              <a:solidFill>
                <a:schemeClr val="accent1"/>
              </a:solidFill>
              <a:latin typeface="Arial"/>
              <a:ea typeface="Arial"/>
              <a:cs typeface="Arial"/>
              <a:sym typeface="Arial"/>
            </a:endParaRPr>
          </a:p>
          <a:p>
            <a:pPr indent="-304800" lvl="0" marL="457200" rtl="0" algn="l">
              <a:lnSpc>
                <a:spcPct val="100000"/>
              </a:lnSpc>
              <a:spcBef>
                <a:spcPts val="0"/>
              </a:spcBef>
              <a:spcAft>
                <a:spcPts val="0"/>
              </a:spcAft>
              <a:buClr>
                <a:schemeClr val="accent1"/>
              </a:buClr>
              <a:buSzPts val="1200"/>
              <a:buFont typeface="Arial"/>
              <a:buChar char="●"/>
            </a:pPr>
            <a:r>
              <a:rPr lang="en" sz="1200">
                <a:solidFill>
                  <a:schemeClr val="accent1"/>
                </a:solidFill>
                <a:latin typeface="Arial"/>
                <a:ea typeface="Arial"/>
                <a:cs typeface="Arial"/>
                <a:sym typeface="Arial"/>
              </a:rPr>
              <a:t>Whole class, individual, and small group composition projects  in music and dance based on poetry, proverbs and subjects of student interest.</a:t>
            </a:r>
            <a:br>
              <a:rPr lang="en" sz="1200">
                <a:solidFill>
                  <a:schemeClr val="accent1"/>
                </a:solidFill>
                <a:latin typeface="Arial"/>
                <a:ea typeface="Arial"/>
                <a:cs typeface="Arial"/>
                <a:sym typeface="Arial"/>
              </a:rPr>
            </a:br>
            <a:endParaRPr sz="1200">
              <a:solidFill>
                <a:schemeClr val="accent1"/>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en" sz="1200">
                <a:solidFill>
                  <a:schemeClr val="accent1"/>
                </a:solidFill>
                <a:latin typeface="Arial"/>
                <a:ea typeface="Arial"/>
                <a:cs typeface="Arial"/>
                <a:sym typeface="Arial"/>
              </a:rPr>
              <a:t>Continued</a:t>
            </a:r>
            <a:r>
              <a:rPr lang="en" sz="1200">
                <a:solidFill>
                  <a:schemeClr val="accent1"/>
                </a:solidFill>
                <a:latin typeface="Arial"/>
                <a:ea typeface="Arial"/>
                <a:cs typeface="Arial"/>
                <a:sym typeface="Arial"/>
              </a:rPr>
              <a:t> awareness  and purposeful use of the elements of music through music-making, movement activities  and critical listening (pitch, rhythm, dynamics, tempo, articulation, timbre, form, texture)</a:t>
            </a:r>
            <a:r>
              <a:rPr lang="en" sz="1200">
                <a:solidFill>
                  <a:srgbClr val="9900FF"/>
                </a:solidFill>
                <a:latin typeface="Arial"/>
                <a:ea typeface="Arial"/>
                <a:cs typeface="Arial"/>
                <a:sym typeface="Arial"/>
              </a:rPr>
              <a:t>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292850"/>
            <a:ext cx="36528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“Arise”</a:t>
            </a:r>
            <a:endParaRPr/>
          </a:p>
        </p:txBody>
      </p:sp>
      <p:pic>
        <p:nvPicPr>
          <p:cNvPr id="216" name="Google Shape;216;p36" title="Fourth Grade Thanksgiving Gift.m4v">
            <a:hlinkClick r:id="rId3"/>
          </p:cNvPr>
          <p:cNvPicPr preferRelativeResize="0"/>
          <p:nvPr/>
        </p:nvPicPr>
        <p:blipFill>
          <a:blip r:embed="rId4">
            <a:alphaModFix/>
          </a:blip>
          <a:stretch>
            <a:fillRect/>
          </a:stretch>
        </p:blipFill>
        <p:spPr>
          <a:xfrm>
            <a:off x="929750" y="987125"/>
            <a:ext cx="6662712" cy="374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292850"/>
            <a:ext cx="18342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5th Grade</a:t>
            </a:r>
            <a:endParaRPr/>
          </a:p>
        </p:txBody>
      </p:sp>
      <p:sp>
        <p:nvSpPr>
          <p:cNvPr id="222" name="Google Shape;222;p37"/>
          <p:cNvSpPr txBox="1"/>
          <p:nvPr>
            <p:ph idx="1" type="body"/>
          </p:nvPr>
        </p:nvSpPr>
        <p:spPr>
          <a:xfrm>
            <a:off x="51950" y="1128425"/>
            <a:ext cx="8780400" cy="39342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Char char="●"/>
            </a:pPr>
            <a:r>
              <a:rPr lang="en"/>
              <a:t>Increasingly complex rhythms explored</a:t>
            </a:r>
            <a:endParaRPr/>
          </a:p>
          <a:p>
            <a:pPr indent="-277494" lvl="1" marL="914400" rtl="0" algn="l">
              <a:spcBef>
                <a:spcPts val="0"/>
              </a:spcBef>
              <a:spcAft>
                <a:spcPts val="0"/>
              </a:spcAft>
              <a:buSzPct val="100000"/>
              <a:buChar char="○"/>
            </a:pPr>
            <a:r>
              <a:rPr lang="en"/>
              <a:t>Dotted quarter notes (in duple time)</a:t>
            </a:r>
            <a:endParaRPr/>
          </a:p>
          <a:p>
            <a:pPr indent="-277494" lvl="1" marL="914400" rtl="0" algn="l">
              <a:spcBef>
                <a:spcPts val="0"/>
              </a:spcBef>
              <a:spcAft>
                <a:spcPts val="0"/>
              </a:spcAft>
              <a:buSzPct val="100000"/>
              <a:buChar char="○"/>
            </a:pPr>
            <a:r>
              <a:rPr lang="en"/>
              <a:t>Sixteenth/eighth note combinations</a:t>
            </a:r>
            <a:endParaRPr/>
          </a:p>
          <a:p>
            <a:pPr indent="-277494" lvl="1" marL="914400" rtl="0" algn="l">
              <a:spcBef>
                <a:spcPts val="0"/>
              </a:spcBef>
              <a:spcAft>
                <a:spcPts val="0"/>
              </a:spcAft>
              <a:buSzPct val="133333"/>
              <a:buChar char="○"/>
            </a:pPr>
            <a:r>
              <a:rPr lang="en"/>
              <a:t>Syncopation (placing stress/accents off the main beat)</a:t>
            </a:r>
            <a:br>
              <a:rPr lang="en"/>
            </a:br>
            <a:endParaRPr sz="1050"/>
          </a:p>
          <a:p>
            <a:pPr indent="-291465" lvl="0" marL="457200" rtl="0" algn="l">
              <a:spcBef>
                <a:spcPts val="0"/>
              </a:spcBef>
              <a:spcAft>
                <a:spcPts val="0"/>
              </a:spcAft>
              <a:buSzPct val="171428"/>
              <a:buChar char="●"/>
            </a:pPr>
            <a:r>
              <a:rPr lang="en"/>
              <a:t>While pentatonic scale is still used regularly (major and minor forms), the full diatonic major/minor </a:t>
            </a:r>
            <a:r>
              <a:rPr lang="en"/>
              <a:t>scales are explored as well as other modes</a:t>
            </a:r>
            <a:br>
              <a:rPr lang="en"/>
            </a:br>
            <a:endParaRPr sz="1050"/>
          </a:p>
          <a:p>
            <a:pPr indent="-291465" lvl="0" marL="457200" rtl="0" algn="l">
              <a:spcBef>
                <a:spcPts val="0"/>
              </a:spcBef>
              <a:spcAft>
                <a:spcPts val="0"/>
              </a:spcAft>
              <a:buSzPct val="171428"/>
              <a:buChar char="●"/>
            </a:pPr>
            <a:r>
              <a:rPr lang="en"/>
              <a:t>Singing complexity increases to 2-3 parts at times (typically rounds or melodies with ostinato parts), as well as instrumental pieces and song accompaniments (2-4 parts)</a:t>
            </a:r>
            <a:br>
              <a:rPr lang="en"/>
            </a:br>
            <a:endParaRPr sz="1050">
              <a:solidFill>
                <a:schemeClr val="accent1"/>
              </a:solidFill>
            </a:endParaRPr>
          </a:p>
          <a:p>
            <a:pPr indent="-291465" lvl="0" marL="457200" rtl="0" algn="l">
              <a:spcBef>
                <a:spcPts val="0"/>
              </a:spcBef>
              <a:spcAft>
                <a:spcPts val="0"/>
              </a:spcAft>
              <a:buClr>
                <a:schemeClr val="accent1"/>
              </a:buClr>
              <a:buSzPct val="100000"/>
              <a:buChar char="●"/>
            </a:pPr>
            <a:r>
              <a:rPr lang="en">
                <a:solidFill>
                  <a:schemeClr val="accent1"/>
                </a:solidFill>
              </a:rPr>
              <a:t>Increasingly complex dances (longways set, circle and mixer dances) and thematically oriented creative movement.</a:t>
            </a:r>
            <a:br>
              <a:rPr lang="en">
                <a:solidFill>
                  <a:schemeClr val="accent1"/>
                </a:solidFill>
              </a:rPr>
            </a:br>
            <a:endParaRPr>
              <a:solidFill>
                <a:schemeClr val="accent1"/>
              </a:solidFill>
            </a:endParaRPr>
          </a:p>
          <a:p>
            <a:pPr indent="-291465" lvl="0" marL="457200" rtl="0" algn="l">
              <a:spcBef>
                <a:spcPts val="0"/>
              </a:spcBef>
              <a:spcAft>
                <a:spcPts val="0"/>
              </a:spcAft>
              <a:buClr>
                <a:schemeClr val="accent1"/>
              </a:buClr>
              <a:buSzPct val="171428"/>
              <a:buChar char="●"/>
            </a:pPr>
            <a:r>
              <a:rPr lang="en">
                <a:solidFill>
                  <a:schemeClr val="accent1"/>
                </a:solidFill>
              </a:rPr>
              <a:t>Story dramatization including music and movement with dialogue.</a:t>
            </a:r>
            <a:br>
              <a:rPr lang="en"/>
            </a:br>
            <a:endParaRPr sz="1050"/>
          </a:p>
          <a:p>
            <a:pPr indent="-291465" lvl="0" marL="457200" rtl="0" algn="l">
              <a:spcBef>
                <a:spcPts val="0"/>
              </a:spcBef>
              <a:spcAft>
                <a:spcPts val="0"/>
              </a:spcAft>
              <a:buSzPct val="171428"/>
              <a:buChar char="●"/>
            </a:pPr>
            <a:r>
              <a:rPr lang="en"/>
              <a:t>Introduction to concepts of functional harmony (I-V-I and I-IV-V-I) taught through rounds, 12-bar blues, and world music examples</a:t>
            </a:r>
            <a:br>
              <a:rPr lang="en"/>
            </a:br>
            <a:endParaRPr sz="1050"/>
          </a:p>
          <a:p>
            <a:pPr indent="-291465" lvl="0" marL="457200" rtl="0" algn="l">
              <a:spcBef>
                <a:spcPts val="0"/>
              </a:spcBef>
              <a:spcAft>
                <a:spcPts val="0"/>
              </a:spcAft>
              <a:buSzPct val="171428"/>
              <a:buChar char="●"/>
            </a:pPr>
            <a:r>
              <a:rPr lang="en"/>
              <a:t>Use of ukulele as both an accompaniment/harmony instrument and a melodic instrument to reinforce functional harmony, scales and note reading</a:t>
            </a:r>
            <a:br>
              <a:rPr lang="en"/>
            </a:br>
            <a:endParaRPr sz="1050"/>
          </a:p>
          <a:p>
            <a:pPr indent="-291465" lvl="0" marL="457200" rtl="0" algn="l">
              <a:spcBef>
                <a:spcPts val="0"/>
              </a:spcBef>
              <a:spcAft>
                <a:spcPts val="0"/>
              </a:spcAft>
              <a:buSzPct val="189473"/>
              <a:buChar char="●"/>
            </a:pPr>
            <a:r>
              <a:rPr lang="en"/>
              <a:t>Some world music drumming ensembles, from 2-5 parts, used to accompany songs</a:t>
            </a:r>
            <a:br>
              <a:rPr lang="en"/>
            </a:br>
            <a:endParaRPr sz="950"/>
          </a:p>
          <a:p>
            <a:pPr indent="-291465" lvl="0" marL="457200" rtl="0" algn="l">
              <a:spcBef>
                <a:spcPts val="0"/>
              </a:spcBef>
              <a:spcAft>
                <a:spcPts val="0"/>
              </a:spcAft>
              <a:buSzPct val="189473"/>
              <a:buChar char="●"/>
            </a:pPr>
            <a:r>
              <a:rPr lang="en"/>
              <a:t>Whole class, individual, and small group composition projects</a:t>
            </a:r>
            <a:br>
              <a:rPr lang="en"/>
            </a:br>
            <a:endParaRPr sz="950"/>
          </a:p>
          <a:p>
            <a:pPr indent="-291465" lvl="0" marL="457200" rtl="0" algn="l">
              <a:spcBef>
                <a:spcPts val="0"/>
              </a:spcBef>
              <a:spcAft>
                <a:spcPts val="0"/>
              </a:spcAft>
              <a:buSzPct val="189473"/>
              <a:buChar char="●"/>
            </a:pPr>
            <a:r>
              <a:rPr lang="en"/>
              <a:t>Exploration of elements of music (pitch, rhythm, dynamics, tempo, articulation, timbre, form, texture) through critical listening and other activities/games</a:t>
            </a:r>
            <a:br>
              <a:rPr lang="en"/>
            </a:br>
            <a:endParaRPr sz="950"/>
          </a:p>
          <a:p>
            <a:pPr indent="-291465" lvl="0" marL="457200" rtl="0" algn="l">
              <a:spcBef>
                <a:spcPts val="0"/>
              </a:spcBef>
              <a:spcAft>
                <a:spcPts val="0"/>
              </a:spcAft>
              <a:buSzPct val="100000"/>
              <a:buChar char="●"/>
            </a:pPr>
            <a:r>
              <a:rPr lang="en"/>
              <a:t>Science of Sound SOL unit reinforced through musical context</a:t>
            </a:r>
            <a:endParaRPr/>
          </a:p>
        </p:txBody>
      </p:sp>
      <p:pic>
        <p:nvPicPr>
          <p:cNvPr id="223" name="Google Shape;223;p37"/>
          <p:cNvPicPr preferRelativeResize="0"/>
          <p:nvPr/>
        </p:nvPicPr>
        <p:blipFill>
          <a:blip r:embed="rId3">
            <a:alphaModFix/>
          </a:blip>
          <a:stretch>
            <a:fillRect/>
          </a:stretch>
        </p:blipFill>
        <p:spPr>
          <a:xfrm>
            <a:off x="4258400" y="49575"/>
            <a:ext cx="2272900" cy="1704675"/>
          </a:xfrm>
          <a:prstGeom prst="rect">
            <a:avLst/>
          </a:prstGeom>
          <a:noFill/>
          <a:ln>
            <a:noFill/>
          </a:ln>
        </p:spPr>
      </p:pic>
      <p:pic>
        <p:nvPicPr>
          <p:cNvPr id="224" name="Google Shape;224;p37"/>
          <p:cNvPicPr preferRelativeResize="0"/>
          <p:nvPr/>
        </p:nvPicPr>
        <p:blipFill>
          <a:blip r:embed="rId4">
            <a:alphaModFix/>
          </a:blip>
          <a:stretch>
            <a:fillRect/>
          </a:stretch>
        </p:blipFill>
        <p:spPr>
          <a:xfrm>
            <a:off x="6705500" y="49575"/>
            <a:ext cx="2272907" cy="1704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SHCHEDRYK (Ukrainian New Year’s Carol)</a:t>
            </a:r>
            <a:endParaRPr>
              <a:highlight>
                <a:schemeClr val="lt1"/>
              </a:highlight>
            </a:endParaRPr>
          </a:p>
        </p:txBody>
      </p:sp>
      <p:pic>
        <p:nvPicPr>
          <p:cNvPr id="230" name="Google Shape;230;p38" title="Green group Shchedryk shortened.mov">
            <a:hlinkClick r:id="rId3"/>
          </p:cNvPr>
          <p:cNvPicPr preferRelativeResize="0"/>
          <p:nvPr/>
        </p:nvPicPr>
        <p:blipFill>
          <a:blip r:embed="rId4">
            <a:alphaModFix/>
          </a:blip>
          <a:stretch>
            <a:fillRect/>
          </a:stretch>
        </p:blipFill>
        <p:spPr>
          <a:xfrm>
            <a:off x="1985012" y="972125"/>
            <a:ext cx="5173975" cy="388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ctrTitle"/>
          </p:nvPr>
        </p:nvSpPr>
        <p:spPr>
          <a:xfrm>
            <a:off x="311700" y="86725"/>
            <a:ext cx="8520600" cy="168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Instrumental Music</a:t>
            </a:r>
            <a:endParaRPr/>
          </a:p>
        </p:txBody>
      </p:sp>
      <p:sp>
        <p:nvSpPr>
          <p:cNvPr id="236" name="Google Shape;236;p39"/>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Band and Orchestra</a:t>
            </a:r>
            <a:endParaRPr/>
          </a:p>
        </p:txBody>
      </p:sp>
      <p:pic>
        <p:nvPicPr>
          <p:cNvPr id="237" name="Google Shape;237;p39"/>
          <p:cNvPicPr preferRelativeResize="0"/>
          <p:nvPr/>
        </p:nvPicPr>
        <p:blipFill>
          <a:blip r:embed="rId3">
            <a:alphaModFix/>
          </a:blip>
          <a:stretch>
            <a:fillRect/>
          </a:stretch>
        </p:blipFill>
        <p:spPr>
          <a:xfrm>
            <a:off x="154650" y="2361125"/>
            <a:ext cx="1037725" cy="1037725"/>
          </a:xfrm>
          <a:prstGeom prst="rect">
            <a:avLst/>
          </a:prstGeom>
          <a:noFill/>
          <a:ln>
            <a:noFill/>
          </a:ln>
        </p:spPr>
      </p:pic>
      <p:pic>
        <p:nvPicPr>
          <p:cNvPr id="238" name="Google Shape;238;p39"/>
          <p:cNvPicPr preferRelativeResize="0"/>
          <p:nvPr/>
        </p:nvPicPr>
        <p:blipFill>
          <a:blip r:embed="rId4">
            <a:alphaModFix/>
          </a:blip>
          <a:stretch>
            <a:fillRect/>
          </a:stretch>
        </p:blipFill>
        <p:spPr>
          <a:xfrm>
            <a:off x="1592100" y="2361125"/>
            <a:ext cx="1073650" cy="1073650"/>
          </a:xfrm>
          <a:prstGeom prst="rect">
            <a:avLst/>
          </a:prstGeom>
          <a:noFill/>
          <a:ln>
            <a:noFill/>
          </a:ln>
        </p:spPr>
      </p:pic>
      <p:pic>
        <p:nvPicPr>
          <p:cNvPr id="239" name="Google Shape;239;p39"/>
          <p:cNvPicPr preferRelativeResize="0"/>
          <p:nvPr/>
        </p:nvPicPr>
        <p:blipFill>
          <a:blip r:embed="rId5">
            <a:alphaModFix/>
          </a:blip>
          <a:stretch>
            <a:fillRect/>
          </a:stretch>
        </p:blipFill>
        <p:spPr>
          <a:xfrm>
            <a:off x="3065475" y="2379088"/>
            <a:ext cx="1037725" cy="1037725"/>
          </a:xfrm>
          <a:prstGeom prst="rect">
            <a:avLst/>
          </a:prstGeom>
          <a:noFill/>
          <a:ln>
            <a:noFill/>
          </a:ln>
        </p:spPr>
      </p:pic>
      <p:pic>
        <p:nvPicPr>
          <p:cNvPr id="240" name="Google Shape;240;p39"/>
          <p:cNvPicPr preferRelativeResize="0"/>
          <p:nvPr/>
        </p:nvPicPr>
        <p:blipFill>
          <a:blip r:embed="rId6">
            <a:alphaModFix/>
          </a:blip>
          <a:stretch>
            <a:fillRect/>
          </a:stretch>
        </p:blipFill>
        <p:spPr>
          <a:xfrm>
            <a:off x="6031125" y="2288350"/>
            <a:ext cx="1219200" cy="1219200"/>
          </a:xfrm>
          <a:prstGeom prst="rect">
            <a:avLst/>
          </a:prstGeom>
          <a:noFill/>
          <a:ln>
            <a:noFill/>
          </a:ln>
        </p:spPr>
      </p:pic>
      <p:pic>
        <p:nvPicPr>
          <p:cNvPr id="241" name="Google Shape;241;p39"/>
          <p:cNvPicPr preferRelativeResize="0"/>
          <p:nvPr/>
        </p:nvPicPr>
        <p:blipFill>
          <a:blip r:embed="rId7">
            <a:alphaModFix/>
          </a:blip>
          <a:stretch>
            <a:fillRect/>
          </a:stretch>
        </p:blipFill>
        <p:spPr>
          <a:xfrm>
            <a:off x="4502925" y="2333725"/>
            <a:ext cx="1128475" cy="1128475"/>
          </a:xfrm>
          <a:prstGeom prst="rect">
            <a:avLst/>
          </a:prstGeom>
          <a:noFill/>
          <a:ln>
            <a:noFill/>
          </a:ln>
        </p:spPr>
      </p:pic>
      <p:pic>
        <p:nvPicPr>
          <p:cNvPr id="242" name="Google Shape;242;p39"/>
          <p:cNvPicPr preferRelativeResize="0"/>
          <p:nvPr/>
        </p:nvPicPr>
        <p:blipFill>
          <a:blip r:embed="rId8">
            <a:alphaModFix/>
          </a:blip>
          <a:stretch>
            <a:fillRect/>
          </a:stretch>
        </p:blipFill>
        <p:spPr>
          <a:xfrm>
            <a:off x="7569375" y="2270388"/>
            <a:ext cx="1219200" cy="121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Mrs. Koesterer</a:t>
            </a:r>
            <a:endParaRPr/>
          </a:p>
        </p:txBody>
      </p:sp>
      <p:sp>
        <p:nvSpPr>
          <p:cNvPr id="248" name="Google Shape;248;p40"/>
          <p:cNvSpPr txBox="1"/>
          <p:nvPr>
            <p:ph idx="1" type="body"/>
          </p:nvPr>
        </p:nvSpPr>
        <p:spPr>
          <a:xfrm>
            <a:off x="311700" y="997975"/>
            <a:ext cx="6384300" cy="353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-Undergraduate degree from University of Missouri in Music Education</a:t>
            </a:r>
            <a:endParaRPr/>
          </a:p>
          <a:p>
            <a:pPr indent="0" lvl="0" marL="0" rtl="0" algn="l">
              <a:spcBef>
                <a:spcPts val="1200"/>
              </a:spcBef>
              <a:spcAft>
                <a:spcPts val="0"/>
              </a:spcAft>
              <a:buNone/>
            </a:pPr>
            <a:r>
              <a:rPr lang="en"/>
              <a:t>-Master’s degree in Music Education with an emphasis in Curriculum from the University of Michigan (obtained last Summer)</a:t>
            </a:r>
            <a:endParaRPr/>
          </a:p>
          <a:p>
            <a:pPr indent="0" lvl="0" marL="0" rtl="0" algn="l">
              <a:spcBef>
                <a:spcPts val="1200"/>
              </a:spcBef>
              <a:spcAft>
                <a:spcPts val="0"/>
              </a:spcAft>
              <a:buNone/>
            </a:pPr>
            <a:r>
              <a:rPr lang="en"/>
              <a:t>-Primary instrument is flute</a:t>
            </a:r>
            <a:endParaRPr/>
          </a:p>
          <a:p>
            <a:pPr indent="0" lvl="0" marL="0" rtl="0" algn="l">
              <a:spcBef>
                <a:spcPts val="1200"/>
              </a:spcBef>
              <a:spcAft>
                <a:spcPts val="1200"/>
              </a:spcAft>
              <a:buNone/>
            </a:pPr>
            <a:r>
              <a:rPr lang="en"/>
              <a:t>-I’ve been in APS the last 3 years, teaching general music and orchestra and this past year made the switch to </a:t>
            </a:r>
            <a:r>
              <a:rPr lang="en"/>
              <a:t>teaching all Band and Orchestra. </a:t>
            </a:r>
            <a:endParaRPr/>
          </a:p>
        </p:txBody>
      </p:sp>
      <p:pic>
        <p:nvPicPr>
          <p:cNvPr id="249" name="Google Shape;249;p40"/>
          <p:cNvPicPr preferRelativeResize="0"/>
          <p:nvPr/>
        </p:nvPicPr>
        <p:blipFill>
          <a:blip r:embed="rId3">
            <a:alphaModFix/>
          </a:blip>
          <a:stretch>
            <a:fillRect/>
          </a:stretch>
        </p:blipFill>
        <p:spPr>
          <a:xfrm>
            <a:off x="7043024" y="350125"/>
            <a:ext cx="1884674" cy="41863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255" name="Google Shape;255;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Both 4th and 5th grade band and orchestra build upon the knowledge they gain in music since kindergarten. When we add in the complexities of playing an instrument, we pull back from more challenging rhythms and other elements and focus on instrument posture/position, achieving a characteristic tone quality on their instrument and gaining fluency reading music on the music staff. </a:t>
            </a:r>
            <a:endParaRPr/>
          </a:p>
          <a:p>
            <a:pPr indent="0" lvl="0" marL="0" rtl="0" algn="l">
              <a:spcBef>
                <a:spcPts val="1200"/>
              </a:spcBef>
              <a:spcAft>
                <a:spcPts val="1200"/>
              </a:spcAft>
              <a:buNone/>
            </a:pPr>
            <a:r>
              <a:rPr lang="en"/>
              <a:t>Band and Orchestra are both performing ensembles and typically give two concerts a year, one in the Winter and one in Spring.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Ms. Kingsley</a:t>
            </a:r>
            <a:endParaRPr/>
          </a:p>
        </p:txBody>
      </p:sp>
      <p:sp>
        <p:nvSpPr>
          <p:cNvPr id="73" name="Google Shape;73;p15"/>
          <p:cNvSpPr txBox="1"/>
          <p:nvPr>
            <p:ph idx="1" type="body"/>
          </p:nvPr>
        </p:nvSpPr>
        <p:spPr>
          <a:xfrm>
            <a:off x="311700" y="982525"/>
            <a:ext cx="8679600" cy="40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6800"/>
              <a:t>Education:</a:t>
            </a:r>
            <a:r>
              <a:rPr lang="en" sz="6800"/>
              <a:t> </a:t>
            </a:r>
            <a:r>
              <a:rPr lang="en" sz="6800"/>
              <a:t>BA in Music Education/Voice, Masters in Arts Administration</a:t>
            </a:r>
            <a:endParaRPr sz="6800"/>
          </a:p>
          <a:p>
            <a:pPr indent="0" lvl="0" marL="0" rtl="0" algn="l">
              <a:spcBef>
                <a:spcPts val="1200"/>
              </a:spcBef>
              <a:spcAft>
                <a:spcPts val="0"/>
              </a:spcAft>
              <a:buNone/>
            </a:pPr>
            <a:r>
              <a:rPr b="1" lang="en" sz="6800"/>
              <a:t>Certification and Training: </a:t>
            </a:r>
            <a:r>
              <a:rPr lang="en" sz="6800"/>
              <a:t>Levels 1-3 Orff Schulwerk; semester of Kodaly training; Graduate Certification in Theatre,CUA; acting and dance training in NYC studios </a:t>
            </a:r>
            <a:endParaRPr sz="6800"/>
          </a:p>
          <a:p>
            <a:pPr indent="0" lvl="0" marL="0" rtl="0" algn="l">
              <a:spcBef>
                <a:spcPts val="1200"/>
              </a:spcBef>
              <a:spcAft>
                <a:spcPts val="0"/>
              </a:spcAft>
              <a:buNone/>
            </a:pPr>
            <a:r>
              <a:rPr b="1" lang="en" sz="6800"/>
              <a:t>Performance:</a:t>
            </a:r>
            <a:r>
              <a:rPr lang="en" sz="6800"/>
              <a:t> Regional, Stock, Off-Broadway theatres, choral, recital </a:t>
            </a:r>
            <a:endParaRPr sz="6800"/>
          </a:p>
          <a:p>
            <a:pPr indent="0" lvl="0" marL="0" rtl="0" algn="l">
              <a:spcBef>
                <a:spcPts val="1200"/>
              </a:spcBef>
              <a:spcAft>
                <a:spcPts val="0"/>
              </a:spcAft>
              <a:buNone/>
            </a:pPr>
            <a:r>
              <a:rPr b="1" lang="en" sz="6800"/>
              <a:t>Production/Directing:</a:t>
            </a:r>
            <a:r>
              <a:rPr lang="en" sz="6800"/>
              <a:t> theatre education wing for Off-Broadway theatre, NYC; non-profit theatre company in Oregon featuring history-enlightening productions; Arts-at Performing-Arts-Through-History youth programs and Community Arts &amp; Meals; author/director of many youth plays based on history incorporating authentic literature, music and dance performed in schools and community centers.</a:t>
            </a:r>
            <a:endParaRPr sz="6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2437300" y="181525"/>
            <a:ext cx="1201500" cy="801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Instruments offered</a:t>
            </a:r>
            <a:endParaRPr/>
          </a:p>
        </p:txBody>
      </p:sp>
      <p:sp>
        <p:nvSpPr>
          <p:cNvPr id="261" name="Google Shape;261;p42"/>
          <p:cNvSpPr txBox="1"/>
          <p:nvPr>
            <p:ph idx="1" type="body"/>
          </p:nvPr>
        </p:nvSpPr>
        <p:spPr>
          <a:xfrm>
            <a:off x="311700" y="1228675"/>
            <a:ext cx="3999900" cy="288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Band: </a:t>
            </a:r>
            <a:endParaRPr b="1"/>
          </a:p>
          <a:p>
            <a:pPr indent="0" lvl="0" marL="0" rtl="0" algn="l">
              <a:spcBef>
                <a:spcPts val="1200"/>
              </a:spcBef>
              <a:spcAft>
                <a:spcPts val="0"/>
              </a:spcAft>
              <a:buNone/>
            </a:pPr>
            <a:r>
              <a:rPr lang="en"/>
              <a:t>Flute</a:t>
            </a:r>
            <a:endParaRPr/>
          </a:p>
          <a:p>
            <a:pPr indent="0" lvl="0" marL="0" rtl="0" algn="l">
              <a:spcBef>
                <a:spcPts val="1200"/>
              </a:spcBef>
              <a:spcAft>
                <a:spcPts val="0"/>
              </a:spcAft>
              <a:buNone/>
            </a:pPr>
            <a:r>
              <a:rPr lang="en"/>
              <a:t>Clarinet</a:t>
            </a:r>
            <a:endParaRPr/>
          </a:p>
          <a:p>
            <a:pPr indent="0" lvl="0" marL="0" rtl="0" algn="l">
              <a:spcBef>
                <a:spcPts val="1200"/>
              </a:spcBef>
              <a:spcAft>
                <a:spcPts val="0"/>
              </a:spcAft>
              <a:buNone/>
            </a:pPr>
            <a:r>
              <a:rPr lang="en"/>
              <a:t>Trumpet </a:t>
            </a:r>
            <a:endParaRPr/>
          </a:p>
          <a:p>
            <a:pPr indent="0" lvl="0" marL="0" rtl="0" algn="l">
              <a:spcBef>
                <a:spcPts val="1200"/>
              </a:spcBef>
              <a:spcAft>
                <a:spcPts val="0"/>
              </a:spcAft>
              <a:buNone/>
            </a:pPr>
            <a:r>
              <a:rPr lang="en"/>
              <a:t>Trombone</a:t>
            </a:r>
            <a:endParaRPr/>
          </a:p>
          <a:p>
            <a:pPr indent="0" lvl="0" marL="0" rtl="0" algn="l">
              <a:spcBef>
                <a:spcPts val="1200"/>
              </a:spcBef>
              <a:spcAft>
                <a:spcPts val="0"/>
              </a:spcAft>
              <a:buNone/>
            </a:pPr>
            <a:r>
              <a:rPr lang="en"/>
              <a:t>Baritone</a:t>
            </a:r>
            <a:endParaRPr/>
          </a:p>
          <a:p>
            <a:pPr indent="0" lvl="0" marL="0" rtl="0" algn="l">
              <a:spcBef>
                <a:spcPts val="1200"/>
              </a:spcBef>
              <a:spcAft>
                <a:spcPts val="1200"/>
              </a:spcAft>
              <a:buNone/>
            </a:pPr>
            <a:r>
              <a:rPr lang="en"/>
              <a:t>Percussion</a:t>
            </a:r>
            <a:endParaRPr/>
          </a:p>
        </p:txBody>
      </p:sp>
      <p:sp>
        <p:nvSpPr>
          <p:cNvPr id="262" name="Google Shape;262;p42"/>
          <p:cNvSpPr txBox="1"/>
          <p:nvPr>
            <p:ph idx="2" type="body"/>
          </p:nvPr>
        </p:nvSpPr>
        <p:spPr>
          <a:xfrm>
            <a:off x="4832400" y="1228675"/>
            <a:ext cx="3999900" cy="288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Orchestra: </a:t>
            </a:r>
            <a:endParaRPr b="1"/>
          </a:p>
          <a:p>
            <a:pPr indent="0" lvl="0" marL="0" rtl="0" algn="l">
              <a:spcBef>
                <a:spcPts val="1200"/>
              </a:spcBef>
              <a:spcAft>
                <a:spcPts val="0"/>
              </a:spcAft>
              <a:buNone/>
            </a:pPr>
            <a:r>
              <a:rPr lang="en"/>
              <a:t>Violin</a:t>
            </a:r>
            <a:endParaRPr/>
          </a:p>
          <a:p>
            <a:pPr indent="0" lvl="0" marL="0" rtl="0" algn="l">
              <a:spcBef>
                <a:spcPts val="1200"/>
              </a:spcBef>
              <a:spcAft>
                <a:spcPts val="0"/>
              </a:spcAft>
              <a:buNone/>
            </a:pPr>
            <a:r>
              <a:rPr lang="en"/>
              <a:t>Viola</a:t>
            </a:r>
            <a:endParaRPr/>
          </a:p>
          <a:p>
            <a:pPr indent="0" lvl="0" marL="0" rtl="0" algn="l">
              <a:spcBef>
                <a:spcPts val="1200"/>
              </a:spcBef>
              <a:spcAft>
                <a:spcPts val="0"/>
              </a:spcAft>
              <a:buNone/>
            </a:pPr>
            <a:r>
              <a:rPr lang="en"/>
              <a:t>Cello</a:t>
            </a:r>
            <a:endParaRPr/>
          </a:p>
          <a:p>
            <a:pPr indent="0" lvl="0" marL="0" rtl="0" algn="l">
              <a:spcBef>
                <a:spcPts val="1200"/>
              </a:spcBef>
              <a:spcAft>
                <a:spcPts val="1200"/>
              </a:spcAft>
              <a:buNone/>
            </a:pPr>
            <a:r>
              <a:t/>
            </a:r>
            <a:endParaRPr/>
          </a:p>
        </p:txBody>
      </p:sp>
      <p:sp>
        <p:nvSpPr>
          <p:cNvPr id="263" name="Google Shape;263;p42"/>
          <p:cNvSpPr txBox="1"/>
          <p:nvPr/>
        </p:nvSpPr>
        <p:spPr>
          <a:xfrm>
            <a:off x="782100" y="4246200"/>
            <a:ext cx="75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***Students stay on the same instrument for both 4th and 5th grade***</a:t>
            </a:r>
            <a:endParaRPr>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4th grade ORchestra</a:t>
            </a:r>
            <a:endParaRPr/>
          </a:p>
        </p:txBody>
      </p:sp>
      <p:sp>
        <p:nvSpPr>
          <p:cNvPr id="269" name="Google Shape;269;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Pizzicato technique</a:t>
            </a:r>
            <a:endParaRPr/>
          </a:p>
          <a:p>
            <a:pPr indent="0" lvl="0" marL="0" rtl="0" algn="l">
              <a:spcBef>
                <a:spcPts val="1200"/>
              </a:spcBef>
              <a:spcAft>
                <a:spcPts val="0"/>
              </a:spcAft>
              <a:buNone/>
            </a:pPr>
            <a:r>
              <a:rPr lang="en"/>
              <a:t>Basic bow hold technique</a:t>
            </a:r>
            <a:endParaRPr/>
          </a:p>
          <a:p>
            <a:pPr indent="0" lvl="0" marL="0" rtl="0" algn="l">
              <a:spcBef>
                <a:spcPts val="1200"/>
              </a:spcBef>
              <a:spcAft>
                <a:spcPts val="0"/>
              </a:spcAft>
              <a:buNone/>
            </a:pPr>
            <a:r>
              <a:rPr lang="en"/>
              <a:t>Bowing arco technique</a:t>
            </a:r>
            <a:endParaRPr/>
          </a:p>
          <a:p>
            <a:pPr indent="0" lvl="0" marL="0" rtl="0" algn="l">
              <a:spcBef>
                <a:spcPts val="1200"/>
              </a:spcBef>
              <a:spcAft>
                <a:spcPts val="0"/>
              </a:spcAft>
              <a:buNone/>
            </a:pPr>
            <a:r>
              <a:rPr lang="en"/>
              <a:t>Bowing on one string at a time</a:t>
            </a:r>
            <a:endParaRPr/>
          </a:p>
          <a:p>
            <a:pPr indent="0" lvl="0" marL="0" rtl="0" algn="l">
              <a:spcBef>
                <a:spcPts val="1200"/>
              </a:spcBef>
              <a:spcAft>
                <a:spcPts val="0"/>
              </a:spcAft>
              <a:buNone/>
            </a:pPr>
            <a:r>
              <a:rPr lang="en"/>
              <a:t>Learning the notes of the D major scale</a:t>
            </a:r>
            <a:endParaRPr/>
          </a:p>
          <a:p>
            <a:pPr indent="0" lvl="0" marL="0" rtl="0" algn="l">
              <a:spcBef>
                <a:spcPts val="1200"/>
              </a:spcBef>
              <a:spcAft>
                <a:spcPts val="0"/>
              </a:spcAft>
              <a:buNone/>
            </a:pPr>
            <a:r>
              <a:rPr lang="en"/>
              <a:t>Learning how to read music on the music staff</a:t>
            </a:r>
            <a:endParaRPr/>
          </a:p>
          <a:p>
            <a:pPr indent="0" lvl="0" marL="0" rtl="0" algn="l">
              <a:spcBef>
                <a:spcPts val="1200"/>
              </a:spcBef>
              <a:spcAft>
                <a:spcPts val="1200"/>
              </a:spcAft>
              <a:buNone/>
            </a:pPr>
            <a:r>
              <a:rPr lang="en"/>
              <a:t>Playing in Unison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5th Grade Orchestra</a:t>
            </a:r>
            <a:endParaRPr sz="4000"/>
          </a:p>
          <a:p>
            <a:pPr indent="0" lvl="0" marL="0" rtl="0" algn="l">
              <a:spcBef>
                <a:spcPts val="0"/>
              </a:spcBef>
              <a:spcAft>
                <a:spcPts val="0"/>
              </a:spcAft>
              <a:buNone/>
            </a:pPr>
            <a:r>
              <a:t/>
            </a:r>
            <a:endParaRPr/>
          </a:p>
        </p:txBody>
      </p:sp>
      <p:sp>
        <p:nvSpPr>
          <p:cNvPr id="275" name="Google Shape;275;p4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Bowing arco technique, slurs and continuing to use pizzicato technique</a:t>
            </a:r>
            <a:endParaRPr/>
          </a:p>
          <a:p>
            <a:pPr indent="0" lvl="0" marL="0" rtl="0" algn="l">
              <a:spcBef>
                <a:spcPts val="1200"/>
              </a:spcBef>
              <a:spcAft>
                <a:spcPts val="0"/>
              </a:spcAft>
              <a:buNone/>
            </a:pPr>
            <a:r>
              <a:rPr lang="en"/>
              <a:t>Learning past the notes of the D major scale</a:t>
            </a:r>
            <a:endParaRPr/>
          </a:p>
          <a:p>
            <a:pPr indent="0" lvl="0" marL="0" rtl="0" algn="l">
              <a:spcBef>
                <a:spcPts val="1200"/>
              </a:spcBef>
              <a:spcAft>
                <a:spcPts val="0"/>
              </a:spcAft>
              <a:buNone/>
            </a:pPr>
            <a:r>
              <a:rPr lang="en"/>
              <a:t>Incorporating more string crossings with the bow</a:t>
            </a:r>
            <a:endParaRPr/>
          </a:p>
          <a:p>
            <a:pPr indent="0" lvl="0" marL="0" rtl="0" algn="l">
              <a:spcBef>
                <a:spcPts val="1200"/>
              </a:spcBef>
              <a:spcAft>
                <a:spcPts val="0"/>
              </a:spcAft>
              <a:buNone/>
            </a:pPr>
            <a:r>
              <a:rPr lang="en"/>
              <a:t>Gaining fluency reading music on the music staff</a:t>
            </a:r>
            <a:endParaRPr/>
          </a:p>
          <a:p>
            <a:pPr indent="0" lvl="0" marL="0" rtl="0" algn="l">
              <a:spcBef>
                <a:spcPts val="1200"/>
              </a:spcBef>
              <a:spcAft>
                <a:spcPts val="1200"/>
              </a:spcAft>
              <a:buNone/>
            </a:pPr>
            <a:r>
              <a:rPr lang="en"/>
              <a:t>Playing in multiple parts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4th grade band</a:t>
            </a:r>
            <a:endParaRPr/>
          </a:p>
        </p:txBody>
      </p:sp>
      <p:sp>
        <p:nvSpPr>
          <p:cNvPr id="281" name="Google Shape;281;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Air use</a:t>
            </a:r>
            <a:endParaRPr/>
          </a:p>
          <a:p>
            <a:pPr indent="0" lvl="0" marL="0" rtl="0" algn="l">
              <a:spcBef>
                <a:spcPts val="1200"/>
              </a:spcBef>
              <a:spcAft>
                <a:spcPts val="0"/>
              </a:spcAft>
              <a:buNone/>
            </a:pPr>
            <a:r>
              <a:rPr lang="en"/>
              <a:t>Consistently producing a characteristic tone</a:t>
            </a:r>
            <a:endParaRPr/>
          </a:p>
          <a:p>
            <a:pPr indent="0" lvl="0" marL="0" rtl="0" algn="l">
              <a:spcBef>
                <a:spcPts val="1200"/>
              </a:spcBef>
              <a:spcAft>
                <a:spcPts val="0"/>
              </a:spcAft>
              <a:buNone/>
            </a:pPr>
            <a:r>
              <a:rPr lang="en"/>
              <a:t>Instrument posture/position</a:t>
            </a:r>
            <a:endParaRPr/>
          </a:p>
          <a:p>
            <a:pPr indent="0" lvl="0" marL="0" rtl="0" algn="l">
              <a:spcBef>
                <a:spcPts val="1200"/>
              </a:spcBef>
              <a:spcAft>
                <a:spcPts val="0"/>
              </a:spcAft>
              <a:buNone/>
            </a:pPr>
            <a:r>
              <a:rPr lang="en"/>
              <a:t>Gaining fluency reading music on the staff</a:t>
            </a:r>
            <a:endParaRPr/>
          </a:p>
          <a:p>
            <a:pPr indent="0" lvl="0" marL="0" rtl="0" algn="l">
              <a:spcBef>
                <a:spcPts val="1200"/>
              </a:spcBef>
              <a:spcAft>
                <a:spcPts val="0"/>
              </a:spcAft>
              <a:buNone/>
            </a:pPr>
            <a:r>
              <a:rPr lang="en"/>
              <a:t>Learning the first 5 notes</a:t>
            </a:r>
            <a:endParaRPr/>
          </a:p>
          <a:p>
            <a:pPr indent="0" lvl="0" marL="0" rtl="0" algn="l">
              <a:spcBef>
                <a:spcPts val="1200"/>
              </a:spcBef>
              <a:spcAft>
                <a:spcPts val="1200"/>
              </a:spcAft>
              <a:buNone/>
            </a:pPr>
            <a:r>
              <a:rPr lang="en"/>
              <a:t>Playing in unison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5th grade band</a:t>
            </a:r>
            <a:endParaRPr/>
          </a:p>
        </p:txBody>
      </p:sp>
      <p:sp>
        <p:nvSpPr>
          <p:cNvPr id="287" name="Google Shape;287;p4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Air use</a:t>
            </a:r>
            <a:endParaRPr/>
          </a:p>
          <a:p>
            <a:pPr indent="0" lvl="0" marL="0" rtl="0" algn="l">
              <a:spcBef>
                <a:spcPts val="1200"/>
              </a:spcBef>
              <a:spcAft>
                <a:spcPts val="0"/>
              </a:spcAft>
              <a:buNone/>
            </a:pPr>
            <a:r>
              <a:rPr lang="en"/>
              <a:t>Consistently producing a characteristic tone</a:t>
            </a:r>
            <a:endParaRPr/>
          </a:p>
          <a:p>
            <a:pPr indent="0" lvl="0" marL="0" rtl="0" algn="l">
              <a:spcBef>
                <a:spcPts val="1200"/>
              </a:spcBef>
              <a:spcAft>
                <a:spcPts val="0"/>
              </a:spcAft>
              <a:buNone/>
            </a:pPr>
            <a:r>
              <a:rPr lang="en"/>
              <a:t>Instrument posture/position</a:t>
            </a:r>
            <a:endParaRPr/>
          </a:p>
          <a:p>
            <a:pPr indent="0" lvl="0" marL="0" rtl="0" algn="l">
              <a:spcBef>
                <a:spcPts val="1200"/>
              </a:spcBef>
              <a:spcAft>
                <a:spcPts val="0"/>
              </a:spcAft>
              <a:buNone/>
            </a:pPr>
            <a:r>
              <a:rPr lang="en"/>
              <a:t>Gaining fluency reading music on the staff</a:t>
            </a:r>
            <a:endParaRPr/>
          </a:p>
          <a:p>
            <a:pPr indent="0" lvl="0" marL="0" rtl="0" algn="l">
              <a:spcBef>
                <a:spcPts val="1200"/>
              </a:spcBef>
              <a:spcAft>
                <a:spcPts val="0"/>
              </a:spcAft>
              <a:buNone/>
            </a:pPr>
            <a:r>
              <a:rPr lang="en"/>
              <a:t>Learning past the first 5 notes and adding more challenging rhythms</a:t>
            </a:r>
            <a:endParaRPr/>
          </a:p>
          <a:p>
            <a:pPr indent="0" lvl="0" marL="0" rtl="0" algn="l">
              <a:spcBef>
                <a:spcPts val="1200"/>
              </a:spcBef>
              <a:spcAft>
                <a:spcPts val="1200"/>
              </a:spcAft>
              <a:buNone/>
            </a:pPr>
            <a:r>
              <a:rPr lang="en"/>
              <a:t>Playing in multiple parts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 Heim</a:t>
            </a:r>
            <a:endParaRPr/>
          </a:p>
        </p:txBody>
      </p:sp>
      <p:sp>
        <p:nvSpPr>
          <p:cNvPr id="80" name="Google Shape;80;p16"/>
          <p:cNvSpPr txBox="1"/>
          <p:nvPr>
            <p:ph idx="1" type="body"/>
          </p:nvPr>
        </p:nvSpPr>
        <p:spPr>
          <a:xfrm>
            <a:off x="2238875" y="196000"/>
            <a:ext cx="6563100" cy="47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Doctor of Musical Arts (DMA), University of Maryland-College Park (Vocal Performance/Opera Studio); other degrees in conducting, voice and church music</a:t>
            </a:r>
            <a:endParaRPr/>
          </a:p>
          <a:p>
            <a:pPr indent="0" lvl="0" marL="0" rtl="0" algn="l">
              <a:spcBef>
                <a:spcPts val="1200"/>
              </a:spcBef>
              <a:spcAft>
                <a:spcPts val="0"/>
              </a:spcAft>
              <a:buNone/>
            </a:pPr>
            <a:r>
              <a:rPr lang="en"/>
              <a:t>Performed with several regional opera companies in the area (WNO, Baltimore Opera, Wolf Trap Opera, &amp; smaller companies)</a:t>
            </a:r>
            <a:endParaRPr/>
          </a:p>
          <a:p>
            <a:pPr indent="0" lvl="0" marL="0" rtl="0" algn="l">
              <a:spcBef>
                <a:spcPts val="1200"/>
              </a:spcBef>
              <a:spcAft>
                <a:spcPts val="0"/>
              </a:spcAft>
              <a:buNone/>
            </a:pPr>
            <a:r>
              <a:rPr lang="en"/>
              <a:t>Year 16 teaching in Arlington</a:t>
            </a:r>
            <a:endParaRPr/>
          </a:p>
          <a:p>
            <a:pPr indent="0" lvl="0" marL="0" rtl="0" algn="l">
              <a:spcBef>
                <a:spcPts val="1200"/>
              </a:spcBef>
              <a:spcAft>
                <a:spcPts val="1200"/>
              </a:spcAft>
              <a:buNone/>
            </a:pPr>
            <a:r>
              <a:rPr lang="en"/>
              <a:t>Orff Level 1 Certification; additional resources from First Steps in Music/Conversational Solfege (John Feierabend) and GamePlan (Kreske/DeLilles) used in classroom teaching</a:t>
            </a:r>
            <a:endParaRPr/>
          </a:p>
        </p:txBody>
      </p:sp>
      <p:pic>
        <p:nvPicPr>
          <p:cNvPr id="81" name="Google Shape;81;p16"/>
          <p:cNvPicPr preferRelativeResize="0"/>
          <p:nvPr/>
        </p:nvPicPr>
        <p:blipFill>
          <a:blip r:embed="rId3">
            <a:alphaModFix/>
          </a:blip>
          <a:stretch>
            <a:fillRect/>
          </a:stretch>
        </p:blipFill>
        <p:spPr>
          <a:xfrm>
            <a:off x="232475" y="969975"/>
            <a:ext cx="1884500" cy="226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182150" y="215125"/>
            <a:ext cx="8520600" cy="769500"/>
          </a:xfrm>
          <a:prstGeom prst="rect">
            <a:avLst/>
          </a:prstGeom>
          <a:solidFill>
            <a:srgbClr val="FFFF00"/>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Processes:</a:t>
            </a:r>
            <a:r>
              <a:rPr lang="en" sz="3600"/>
              <a:t> </a:t>
            </a:r>
            <a:r>
              <a:rPr b="0" lang="en" sz="2400">
                <a:latin typeface="Poppins"/>
                <a:ea typeface="Poppins"/>
                <a:cs typeface="Poppins"/>
                <a:sym typeface="Poppins"/>
              </a:rPr>
              <a:t>imitation, exploration,</a:t>
            </a:r>
            <a:r>
              <a:rPr lang="en" sz="2400">
                <a:latin typeface="Poppins"/>
                <a:ea typeface="Poppins"/>
                <a:cs typeface="Poppins"/>
                <a:sym typeface="Poppins"/>
              </a:rPr>
              <a:t> improvisation</a:t>
            </a:r>
            <a:r>
              <a:rPr b="0" lang="en" sz="2400">
                <a:latin typeface="Poppins"/>
                <a:ea typeface="Poppins"/>
                <a:cs typeface="Poppins"/>
                <a:sym typeface="Poppins"/>
              </a:rPr>
              <a:t>, literacy</a:t>
            </a:r>
            <a:endParaRPr b="0" sz="2400">
              <a:latin typeface="Poppins"/>
              <a:ea typeface="Poppins"/>
              <a:cs typeface="Poppins"/>
              <a:sym typeface="Poppins"/>
            </a:endParaRPr>
          </a:p>
        </p:txBody>
      </p:sp>
      <p:sp>
        <p:nvSpPr>
          <p:cNvPr id="87" name="Google Shape;87;p17"/>
          <p:cNvSpPr txBox="1"/>
          <p:nvPr>
            <p:ph idx="1" type="body"/>
          </p:nvPr>
        </p:nvSpPr>
        <p:spPr>
          <a:xfrm>
            <a:off x="182150" y="1235100"/>
            <a:ext cx="8520600" cy="1233000"/>
          </a:xfrm>
          <a:prstGeom prst="rect">
            <a:avLst/>
          </a:prstGeom>
          <a:solidFill>
            <a:srgbClr val="FCE5CD"/>
          </a:solidFill>
          <a:ln cap="flat" cmpd="sng" w="38100">
            <a:solidFill>
              <a:srgbClr val="0000FF"/>
            </a:solidFill>
            <a:prstDash val="solid"/>
            <a:round/>
            <a:headEnd len="sm" w="sm" type="none"/>
            <a:tailEnd len="sm" w="sm" type="none"/>
          </a:ln>
        </p:spPr>
        <p:txBody>
          <a:bodyPr anchorCtr="0" anchor="t" bIns="91425" lIns="91425" spcFirstLastPara="1" rIns="91425" wrap="square" tIns="91425">
            <a:normAutofit fontScale="47500"/>
          </a:bodyPr>
          <a:lstStyle/>
          <a:p>
            <a:pPr indent="0" lvl="0" marL="0" rtl="0" algn="l">
              <a:spcBef>
                <a:spcPts val="0"/>
              </a:spcBef>
              <a:spcAft>
                <a:spcPts val="1200"/>
              </a:spcAft>
              <a:buNone/>
            </a:pPr>
            <a:r>
              <a:rPr b="1" lang="en" sz="7550">
                <a:solidFill>
                  <a:srgbClr val="202124"/>
                </a:solidFill>
                <a:latin typeface="Amatic SC"/>
                <a:ea typeface="Amatic SC"/>
                <a:cs typeface="Amatic SC"/>
                <a:sym typeface="Amatic SC"/>
              </a:rPr>
              <a:t>mEDiUMS: </a:t>
            </a:r>
            <a:r>
              <a:rPr b="1" lang="en" sz="3600">
                <a:solidFill>
                  <a:srgbClr val="202124"/>
                </a:solidFill>
                <a:latin typeface="Amatic SC"/>
                <a:ea typeface="Amatic SC"/>
                <a:cs typeface="Amatic SC"/>
                <a:sym typeface="Amatic SC"/>
              </a:rPr>
              <a:t> </a:t>
            </a:r>
            <a:r>
              <a:rPr lang="en" sz="4443">
                <a:solidFill>
                  <a:srgbClr val="202124"/>
                </a:solidFill>
                <a:latin typeface="Poppins"/>
                <a:ea typeface="Poppins"/>
                <a:cs typeface="Poppins"/>
                <a:sym typeface="Poppins"/>
              </a:rPr>
              <a:t>speaking voice, singing voice, body percussion, body, pitched and unpitched elemental instruments</a:t>
            </a:r>
            <a:endParaRPr sz="4443">
              <a:solidFill>
                <a:srgbClr val="202124"/>
              </a:solidFill>
              <a:latin typeface="Poppins"/>
              <a:ea typeface="Poppins"/>
              <a:cs typeface="Poppins"/>
              <a:sym typeface="Poppins"/>
            </a:endParaRPr>
          </a:p>
        </p:txBody>
      </p:sp>
      <p:sp>
        <p:nvSpPr>
          <p:cNvPr id="88" name="Google Shape;88;p17"/>
          <p:cNvSpPr txBox="1"/>
          <p:nvPr>
            <p:ph idx="1" type="body"/>
          </p:nvPr>
        </p:nvSpPr>
        <p:spPr>
          <a:xfrm>
            <a:off x="116700" y="2718575"/>
            <a:ext cx="8913600" cy="769500"/>
          </a:xfrm>
          <a:prstGeom prst="rect">
            <a:avLst/>
          </a:prstGeom>
          <a:solidFill>
            <a:srgbClr val="C9DAF8"/>
          </a:solidFill>
          <a:ln cap="flat" cmpd="sng" w="3810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02124"/>
                </a:solidFill>
                <a:latin typeface="Amatic SC"/>
                <a:ea typeface="Amatic SC"/>
                <a:cs typeface="Amatic SC"/>
                <a:sym typeface="Amatic SC"/>
              </a:rPr>
              <a:t>Literacy</a:t>
            </a:r>
            <a:r>
              <a:rPr b="1" lang="en" sz="3600">
                <a:solidFill>
                  <a:srgbClr val="202124"/>
                </a:solidFill>
                <a:latin typeface="Amatic SC"/>
                <a:ea typeface="Amatic SC"/>
                <a:cs typeface="Amatic SC"/>
                <a:sym typeface="Amatic SC"/>
              </a:rPr>
              <a:t> Tools: </a:t>
            </a:r>
            <a:r>
              <a:rPr lang="en" sz="2400">
                <a:solidFill>
                  <a:srgbClr val="202124"/>
                </a:solidFill>
                <a:latin typeface="Poppins"/>
                <a:ea typeface="Poppins"/>
                <a:cs typeface="Poppins"/>
                <a:sym typeface="Poppins"/>
              </a:rPr>
              <a:t>solfege hand-signs; rhythmic syllables </a:t>
            </a:r>
            <a:endParaRPr sz="2400">
              <a:solidFill>
                <a:srgbClr val="202124"/>
              </a:solidFill>
              <a:latin typeface="Poppins"/>
              <a:ea typeface="Poppins"/>
              <a:cs typeface="Poppins"/>
              <a:sym typeface="Poppins"/>
            </a:endParaRPr>
          </a:p>
          <a:p>
            <a:pPr indent="0" lvl="0" marL="0" rtl="0" algn="l">
              <a:spcBef>
                <a:spcPts val="1200"/>
              </a:spcBef>
              <a:spcAft>
                <a:spcPts val="1200"/>
              </a:spcAft>
              <a:buNone/>
            </a:pPr>
            <a:r>
              <a:t/>
            </a:r>
            <a:endParaRPr b="1" sz="3600">
              <a:solidFill>
                <a:srgbClr val="202124"/>
              </a:solidFill>
              <a:latin typeface="Amatic SC"/>
              <a:ea typeface="Amatic SC"/>
              <a:cs typeface="Amatic SC"/>
              <a:sym typeface="Amatic SC"/>
            </a:endParaRPr>
          </a:p>
        </p:txBody>
      </p:sp>
      <p:sp>
        <p:nvSpPr>
          <p:cNvPr id="89" name="Google Shape;89;p17"/>
          <p:cNvSpPr txBox="1"/>
          <p:nvPr/>
        </p:nvSpPr>
        <p:spPr>
          <a:xfrm>
            <a:off x="115200" y="3738550"/>
            <a:ext cx="8913600" cy="1191300"/>
          </a:xfrm>
          <a:prstGeom prst="rect">
            <a:avLst/>
          </a:prstGeom>
          <a:solidFill>
            <a:srgbClr val="D9EAD3"/>
          </a:solidFill>
          <a:ln cap="flat" cmpd="sng" w="38100">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600">
                <a:solidFill>
                  <a:srgbClr val="202124"/>
                </a:solidFill>
                <a:latin typeface="Amatic SC"/>
                <a:ea typeface="Amatic SC"/>
                <a:cs typeface="Amatic SC"/>
                <a:sym typeface="Amatic SC"/>
              </a:rPr>
              <a:t>ELEMENTAL </a:t>
            </a:r>
            <a:r>
              <a:rPr b="1" lang="en" sz="3600">
                <a:solidFill>
                  <a:srgbClr val="202124"/>
                </a:solidFill>
                <a:latin typeface="Amatic SC"/>
                <a:ea typeface="Amatic SC"/>
                <a:cs typeface="Amatic SC"/>
                <a:sym typeface="Amatic SC"/>
              </a:rPr>
              <a:t>compositional devices: </a:t>
            </a:r>
            <a:r>
              <a:rPr lang="en" sz="2400">
                <a:solidFill>
                  <a:srgbClr val="202124"/>
                </a:solidFill>
                <a:latin typeface="Poppins"/>
                <a:ea typeface="Poppins"/>
                <a:cs typeface="Poppins"/>
                <a:sym typeface="Poppins"/>
              </a:rPr>
              <a:t>drones, ostinatos, elemental expanded forms, simple chordal progressions</a:t>
            </a:r>
            <a:endParaRPr sz="2400">
              <a:solidFill>
                <a:srgbClr val="202124"/>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1647750"/>
            <a:ext cx="8520600" cy="924000"/>
          </a:xfrm>
          <a:prstGeom prst="rect">
            <a:avLst/>
          </a:prstGeom>
          <a:ln cap="flat" cmpd="sng" w="76200">
            <a:solidFill>
              <a:srgbClr val="9900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en" sz="3500">
                <a:solidFill>
                  <a:srgbClr val="0000FF"/>
                </a:solidFill>
              </a:rPr>
              <a:t>Integration and Differentiation</a:t>
            </a:r>
            <a:endParaRPr b="1" sz="3500">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Sequential and Spiral learning PK - 5</a:t>
            </a:r>
            <a:r>
              <a:rPr lang="en"/>
              <a:t> </a:t>
            </a:r>
            <a:endParaRPr/>
          </a:p>
        </p:txBody>
      </p:sp>
      <p:sp>
        <p:nvSpPr>
          <p:cNvPr id="100" name="Google Shape;100;p19"/>
          <p:cNvSpPr txBox="1"/>
          <p:nvPr>
            <p:ph idx="1" type="body"/>
          </p:nvPr>
        </p:nvSpPr>
        <p:spPr>
          <a:xfrm>
            <a:off x="311700" y="1093850"/>
            <a:ext cx="3528900" cy="3839700"/>
          </a:xfrm>
          <a:prstGeom prst="rect">
            <a:avLst/>
          </a:prstGeom>
          <a:ln cap="flat" cmpd="sng" w="38100">
            <a:solidFill>
              <a:srgbClr val="0000FF"/>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11900">
                <a:solidFill>
                  <a:srgbClr val="0000FF"/>
                </a:solidFill>
                <a:latin typeface="Amatic SC"/>
                <a:ea typeface="Amatic SC"/>
                <a:cs typeface="Amatic SC"/>
                <a:sym typeface="Amatic SC"/>
              </a:rPr>
              <a:t>ACTVITIES</a:t>
            </a:r>
            <a:endParaRPr b="1" sz="11900">
              <a:solidFill>
                <a:srgbClr val="0000FF"/>
              </a:solidFill>
              <a:latin typeface="Amatic SC"/>
              <a:ea typeface="Amatic SC"/>
              <a:cs typeface="Amatic SC"/>
              <a:sym typeface="Amatic SC"/>
            </a:endParaRPr>
          </a:p>
          <a:p>
            <a:pPr indent="0" lvl="0" marL="0" rtl="0" algn="l">
              <a:spcBef>
                <a:spcPts val="1200"/>
              </a:spcBef>
              <a:spcAft>
                <a:spcPts val="0"/>
              </a:spcAft>
              <a:buNone/>
            </a:pPr>
            <a:r>
              <a:rPr b="1" lang="en" sz="7500"/>
              <a:t>Singing</a:t>
            </a:r>
            <a:endParaRPr b="1" sz="7500"/>
          </a:p>
          <a:p>
            <a:pPr indent="0" lvl="0" marL="0" rtl="0" algn="l">
              <a:spcBef>
                <a:spcPts val="1200"/>
              </a:spcBef>
              <a:spcAft>
                <a:spcPts val="0"/>
              </a:spcAft>
              <a:buNone/>
            </a:pPr>
            <a:r>
              <a:rPr b="1" lang="en" sz="7500"/>
              <a:t>Dancing</a:t>
            </a:r>
            <a:endParaRPr b="1" sz="7500"/>
          </a:p>
          <a:p>
            <a:pPr indent="0" lvl="0" marL="0" rtl="0" algn="l">
              <a:spcBef>
                <a:spcPts val="1200"/>
              </a:spcBef>
              <a:spcAft>
                <a:spcPts val="0"/>
              </a:spcAft>
              <a:buNone/>
            </a:pPr>
            <a:r>
              <a:rPr b="1" lang="en" sz="7500"/>
              <a:t>Rhythmic and Creative Movement</a:t>
            </a:r>
            <a:endParaRPr b="1" sz="7500"/>
          </a:p>
          <a:p>
            <a:pPr indent="0" lvl="0" marL="0" rtl="0" algn="l">
              <a:spcBef>
                <a:spcPts val="1200"/>
              </a:spcBef>
              <a:spcAft>
                <a:spcPts val="0"/>
              </a:spcAft>
              <a:buNone/>
            </a:pPr>
            <a:r>
              <a:rPr b="1" lang="en" sz="7500"/>
              <a:t>Drama Strategies</a:t>
            </a:r>
            <a:endParaRPr b="1" sz="7500"/>
          </a:p>
          <a:p>
            <a:pPr indent="0" lvl="0" marL="0" rtl="0" algn="l">
              <a:spcBef>
                <a:spcPts val="1200"/>
              </a:spcBef>
              <a:spcAft>
                <a:spcPts val="0"/>
              </a:spcAft>
              <a:buNone/>
            </a:pPr>
            <a:r>
              <a:rPr b="1" lang="en" sz="7500"/>
              <a:t>Speech Chants</a:t>
            </a:r>
            <a:endParaRPr b="1" sz="7500"/>
          </a:p>
          <a:p>
            <a:pPr indent="0" lvl="0" marL="0" rtl="0" algn="l">
              <a:spcBef>
                <a:spcPts val="1200"/>
              </a:spcBef>
              <a:spcAft>
                <a:spcPts val="0"/>
              </a:spcAft>
              <a:buNone/>
            </a:pPr>
            <a:r>
              <a:rPr b="1" lang="en" sz="7500"/>
              <a:t>Playing Instruments</a:t>
            </a:r>
            <a:endParaRPr b="1" sz="7500"/>
          </a:p>
          <a:p>
            <a:pPr indent="0" lvl="0" marL="0" rtl="0" algn="l">
              <a:spcBef>
                <a:spcPts val="1200"/>
              </a:spcBef>
              <a:spcAft>
                <a:spcPts val="0"/>
              </a:spcAft>
              <a:buNone/>
            </a:pPr>
            <a:r>
              <a:t/>
            </a:r>
            <a:endParaRPr b="1" sz="7500"/>
          </a:p>
          <a:p>
            <a:pPr indent="0" lvl="0" marL="0" rtl="0" algn="l">
              <a:spcBef>
                <a:spcPts val="1200"/>
              </a:spcBef>
              <a:spcAft>
                <a:spcPts val="1200"/>
              </a:spcAft>
              <a:buNone/>
            </a:pPr>
            <a:r>
              <a:t/>
            </a:r>
            <a:endParaRPr b="1"/>
          </a:p>
        </p:txBody>
      </p:sp>
      <p:sp>
        <p:nvSpPr>
          <p:cNvPr id="101" name="Google Shape;101;p19"/>
          <p:cNvSpPr txBox="1"/>
          <p:nvPr>
            <p:ph idx="1" type="body"/>
          </p:nvPr>
        </p:nvSpPr>
        <p:spPr>
          <a:xfrm>
            <a:off x="4572000" y="1093850"/>
            <a:ext cx="3896100" cy="3839700"/>
          </a:xfrm>
          <a:prstGeom prst="rect">
            <a:avLst/>
          </a:prstGeom>
          <a:ln cap="flat" cmpd="sng" w="38100">
            <a:solidFill>
              <a:srgbClr val="0000FF"/>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14400">
                <a:solidFill>
                  <a:srgbClr val="0000FF"/>
                </a:solidFill>
                <a:latin typeface="Amatic SC"/>
                <a:ea typeface="Amatic SC"/>
                <a:cs typeface="Amatic SC"/>
                <a:sym typeface="Amatic SC"/>
              </a:rPr>
              <a:t>Skills</a:t>
            </a:r>
            <a:endParaRPr b="1" sz="14400">
              <a:solidFill>
                <a:srgbClr val="0000FF"/>
              </a:solidFill>
              <a:latin typeface="Amatic SC"/>
              <a:ea typeface="Amatic SC"/>
              <a:cs typeface="Amatic SC"/>
              <a:sym typeface="Amatic SC"/>
            </a:endParaRPr>
          </a:p>
          <a:p>
            <a:pPr indent="0" lvl="0" marL="0" rtl="0" algn="l">
              <a:spcBef>
                <a:spcPts val="1200"/>
              </a:spcBef>
              <a:spcAft>
                <a:spcPts val="0"/>
              </a:spcAft>
              <a:buNone/>
            </a:pPr>
            <a:r>
              <a:rPr b="1" lang="en" sz="7500">
                <a:solidFill>
                  <a:schemeClr val="accent1"/>
                </a:solidFill>
              </a:rPr>
              <a:t>Recognizing, performing and </a:t>
            </a:r>
            <a:r>
              <a:rPr b="1" lang="en" sz="7500">
                <a:solidFill>
                  <a:schemeClr val="accent1"/>
                </a:solidFill>
              </a:rPr>
              <a:t>creating</a:t>
            </a:r>
            <a:r>
              <a:rPr b="1" lang="en" sz="7500">
                <a:solidFill>
                  <a:schemeClr val="accent1"/>
                </a:solidFill>
              </a:rPr>
              <a:t> with a progression of the elements of music, dance and drama</a:t>
            </a:r>
            <a:r>
              <a:rPr b="1" lang="en" sz="10000">
                <a:solidFill>
                  <a:schemeClr val="accent1"/>
                </a:solidFill>
              </a:rPr>
              <a:t> </a:t>
            </a:r>
            <a:r>
              <a:rPr b="1" lang="en" sz="7500">
                <a:solidFill>
                  <a:schemeClr val="accent1"/>
                </a:solidFill>
              </a:rPr>
              <a:t>through multi-cultural materials.</a:t>
            </a:r>
            <a:endParaRPr b="1" sz="7500">
              <a:solidFill>
                <a:schemeClr val="accent1"/>
              </a:solidFill>
            </a:endParaRPr>
          </a:p>
          <a:p>
            <a:pPr indent="0" lvl="0" marL="0" rtl="0" algn="l">
              <a:spcBef>
                <a:spcPts val="1200"/>
              </a:spcBef>
              <a:spcAft>
                <a:spcPts val="0"/>
              </a:spcAft>
              <a:buNone/>
            </a:pPr>
            <a:r>
              <a:rPr b="1" lang="en" sz="7600">
                <a:solidFill>
                  <a:schemeClr val="accent1"/>
                </a:solidFill>
              </a:rPr>
              <a:t>Gaining historical perspective of the performing arts.</a:t>
            </a:r>
            <a:r>
              <a:rPr b="1" lang="en" sz="10800">
                <a:solidFill>
                  <a:schemeClr val="accent1"/>
                </a:solidFill>
              </a:rPr>
              <a:t> </a:t>
            </a:r>
            <a:endParaRPr b="1" sz="10800">
              <a:solidFill>
                <a:schemeClr val="accent1"/>
              </a:solidFill>
            </a:endParaRPr>
          </a:p>
          <a:p>
            <a:pPr indent="0" lvl="0" marL="0" rtl="0" algn="l">
              <a:spcBef>
                <a:spcPts val="1200"/>
              </a:spcBef>
              <a:spcAft>
                <a:spcPts val="0"/>
              </a:spcAft>
              <a:buNone/>
            </a:pPr>
            <a:r>
              <a:t/>
            </a:r>
            <a:endParaRPr b="1" sz="7000">
              <a:solidFill>
                <a:schemeClr val="accent1"/>
              </a:solidFill>
              <a:latin typeface="Amatic SC"/>
              <a:ea typeface="Amatic SC"/>
              <a:cs typeface="Amatic SC"/>
              <a:sym typeface="Amatic SC"/>
            </a:endParaRPr>
          </a:p>
          <a:p>
            <a:pPr indent="0" lvl="0" marL="0" rtl="0" algn="l">
              <a:spcBef>
                <a:spcPts val="1200"/>
              </a:spcBef>
              <a:spcAft>
                <a:spcPts val="0"/>
              </a:spcAft>
              <a:buNone/>
            </a:pPr>
            <a:r>
              <a:t/>
            </a:r>
            <a:endParaRPr b="1" sz="2300"/>
          </a:p>
          <a:p>
            <a:pPr indent="0" lvl="0" marL="0" rtl="0" algn="l">
              <a:spcBef>
                <a:spcPts val="1200"/>
              </a:spcBef>
              <a:spcAft>
                <a:spcPts val="120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Orff-Schulwerk ensemble</a:t>
            </a:r>
            <a:endParaRPr/>
          </a:p>
        </p:txBody>
      </p:sp>
      <p:pic>
        <p:nvPicPr>
          <p:cNvPr id="107" name="Google Shape;107;p20"/>
          <p:cNvPicPr preferRelativeResize="0"/>
          <p:nvPr/>
        </p:nvPicPr>
        <p:blipFill>
          <a:blip r:embed="rId3">
            <a:alphaModFix/>
          </a:blip>
          <a:stretch>
            <a:fillRect/>
          </a:stretch>
        </p:blipFill>
        <p:spPr>
          <a:xfrm>
            <a:off x="632050" y="1248653"/>
            <a:ext cx="7080675" cy="277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PRE-K (VPI)</a:t>
            </a:r>
            <a:endParaRPr/>
          </a:p>
        </p:txBody>
      </p:sp>
      <p:sp>
        <p:nvSpPr>
          <p:cNvPr id="113" name="Google Shape;113;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Immersion in songs, rhymes/poems, </a:t>
            </a:r>
            <a:br>
              <a:rPr lang="en"/>
            </a:br>
            <a:r>
              <a:rPr lang="en"/>
              <a:t>dances, song stories</a:t>
            </a:r>
            <a:br>
              <a:rPr lang="en"/>
            </a:br>
            <a:endParaRPr sz="800"/>
          </a:p>
          <a:p>
            <a:pPr indent="-342900" lvl="0" marL="457200" rtl="0" algn="l">
              <a:spcBef>
                <a:spcPts val="0"/>
              </a:spcBef>
              <a:spcAft>
                <a:spcPts val="0"/>
              </a:spcAft>
              <a:buSzPts val="1800"/>
              <a:buChar char="●"/>
            </a:pPr>
            <a:r>
              <a:rPr lang="en"/>
              <a:t>Instruments: mostly hand percussion to</a:t>
            </a:r>
            <a:br>
              <a:rPr lang="en"/>
            </a:br>
            <a:r>
              <a:rPr lang="en"/>
              <a:t>reinforce rhythm/steady beat</a:t>
            </a:r>
            <a:br>
              <a:rPr lang="en"/>
            </a:br>
            <a:endParaRPr sz="800"/>
          </a:p>
          <a:p>
            <a:pPr indent="-342900" lvl="0" marL="457200" rtl="0" algn="l">
              <a:spcBef>
                <a:spcPts val="0"/>
              </a:spcBef>
              <a:spcAft>
                <a:spcPts val="0"/>
              </a:spcAft>
              <a:buSzPts val="1800"/>
              <a:buChar char="●"/>
            </a:pPr>
            <a:r>
              <a:rPr lang="en"/>
              <a:t>Developing a repertoire that can then be used as a reference point going forward (and spiraling back around) in higher grades</a:t>
            </a:r>
            <a:endParaRPr/>
          </a:p>
        </p:txBody>
      </p:sp>
      <p:pic>
        <p:nvPicPr>
          <p:cNvPr id="114" name="Google Shape;114;p21"/>
          <p:cNvPicPr preferRelativeResize="0"/>
          <p:nvPr/>
        </p:nvPicPr>
        <p:blipFill>
          <a:blip r:embed="rId3">
            <a:alphaModFix/>
          </a:blip>
          <a:stretch>
            <a:fillRect/>
          </a:stretch>
        </p:blipFill>
        <p:spPr>
          <a:xfrm rot="1570053">
            <a:off x="6170496" y="497797"/>
            <a:ext cx="2710109" cy="1947082"/>
          </a:xfrm>
          <a:prstGeom prst="rect">
            <a:avLst/>
          </a:prstGeom>
          <a:noFill/>
          <a:ln>
            <a:noFill/>
          </a:ln>
        </p:spPr>
      </p:pic>
      <p:pic>
        <p:nvPicPr>
          <p:cNvPr id="115" name="Google Shape;115;p21"/>
          <p:cNvPicPr preferRelativeResize="0"/>
          <p:nvPr/>
        </p:nvPicPr>
        <p:blipFill>
          <a:blip r:embed="rId4">
            <a:alphaModFix/>
          </a:blip>
          <a:stretch>
            <a:fillRect/>
          </a:stretch>
        </p:blipFill>
        <p:spPr>
          <a:xfrm>
            <a:off x="2800350" y="3848100"/>
            <a:ext cx="3543300" cy="129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